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handoutMasterIdLst>
    <p:handoutMasterId r:id="rId50"/>
  </p:handoutMasterIdLst>
  <p:sldIdLst>
    <p:sldId id="256" r:id="rId2"/>
    <p:sldId id="257" r:id="rId3"/>
    <p:sldId id="287" r:id="rId4"/>
    <p:sldId id="288" r:id="rId5"/>
    <p:sldId id="258" r:id="rId6"/>
    <p:sldId id="270" r:id="rId7"/>
    <p:sldId id="289" r:id="rId8"/>
    <p:sldId id="269" r:id="rId9"/>
    <p:sldId id="271" r:id="rId10"/>
    <p:sldId id="259" r:id="rId11"/>
    <p:sldId id="267" r:id="rId12"/>
    <p:sldId id="260" r:id="rId13"/>
    <p:sldId id="261" r:id="rId14"/>
    <p:sldId id="262" r:id="rId15"/>
    <p:sldId id="263" r:id="rId16"/>
    <p:sldId id="264" r:id="rId17"/>
    <p:sldId id="265" r:id="rId18"/>
    <p:sldId id="266" r:id="rId19"/>
    <p:sldId id="276" r:id="rId20"/>
    <p:sldId id="290" r:id="rId21"/>
    <p:sldId id="268" r:id="rId22"/>
    <p:sldId id="272" r:id="rId23"/>
    <p:sldId id="273" r:id="rId24"/>
    <p:sldId id="274" r:id="rId25"/>
    <p:sldId id="275" r:id="rId26"/>
    <p:sldId id="292" r:id="rId27"/>
    <p:sldId id="305" r:id="rId28"/>
    <p:sldId id="294" r:id="rId29"/>
    <p:sldId id="277" r:id="rId30"/>
    <p:sldId id="278" r:id="rId31"/>
    <p:sldId id="303" r:id="rId32"/>
    <p:sldId id="304" r:id="rId33"/>
    <p:sldId id="299" r:id="rId34"/>
    <p:sldId id="300" r:id="rId35"/>
    <p:sldId id="302" r:id="rId36"/>
    <p:sldId id="301" r:id="rId37"/>
    <p:sldId id="295" r:id="rId38"/>
    <p:sldId id="279" r:id="rId39"/>
    <p:sldId id="296" r:id="rId40"/>
    <p:sldId id="297" r:id="rId41"/>
    <p:sldId id="298" r:id="rId42"/>
    <p:sldId id="280" r:id="rId43"/>
    <p:sldId id="281" r:id="rId44"/>
    <p:sldId id="282" r:id="rId45"/>
    <p:sldId id="283" r:id="rId46"/>
    <p:sldId id="286" r:id="rId47"/>
    <p:sldId id="284" r:id="rId48"/>
    <p:sldId id="285" r:id="rId4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824" y="60"/>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712"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19E1A211-2B74-4714-8804-AD499CF9804A}" type="datetimeFigureOut">
              <a:rPr lang="he-IL" smtClean="0"/>
              <a:t>י"א/תמוז/תשע"ט</a:t>
            </a:fld>
            <a:endParaRPr lang="he-IL"/>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F30F9449-2A69-4FE7-880E-D0B66694CDAC}" type="slidenum">
              <a:rPr lang="he-IL" smtClean="0"/>
              <a:t>‹#›</a:t>
            </a:fld>
            <a:endParaRPr lang="he-IL"/>
          </a:p>
        </p:txBody>
      </p:sp>
    </p:spTree>
    <p:extLst>
      <p:ext uri="{BB962C8B-B14F-4D97-AF65-F5344CB8AC3E}">
        <p14:creationId xmlns:p14="http://schemas.microsoft.com/office/powerpoint/2010/main" val="2828683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29506C-1F1B-4A23-B33E-794BDC126597}" type="datetimeFigureOut">
              <a:rPr lang="he-IL" smtClean="0"/>
              <a:t>י"א/תמוז/תשע"ט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E77680C-29E3-4DD2-AACE-F120518A4B67}"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29506C-1F1B-4A23-B33E-794BDC126597}" type="datetimeFigureOut">
              <a:rPr lang="he-IL" smtClean="0"/>
              <a:t>י"א/תמוז/תשע"ט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E77680C-29E3-4DD2-AACE-F120518A4B67}"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A29506C-1F1B-4A23-B33E-794BDC126597}" type="datetimeFigureOut">
              <a:rPr lang="he-IL" smtClean="0"/>
              <a:t>י"א/תמוז/תשע"ט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E77680C-29E3-4DD2-AACE-F120518A4B67}" type="slidenum">
              <a:rPr lang="he-IL" smtClean="0"/>
              <a:t>‹#›</a:t>
            </a:fld>
            <a:endParaRPr lang="he-I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he-IL"/>
          </a:p>
        </p:txBody>
      </p:sp>
      <p:sp>
        <p:nvSpPr>
          <p:cNvPr id="3" name="Table Placeholder 2"/>
          <p:cNvSpPr>
            <a:spLocks noGrp="1"/>
          </p:cNvSpPr>
          <p:nvPr>
            <p:ph type="tbl" idx="1"/>
          </p:nvPr>
        </p:nvSpPr>
        <p:spPr>
          <a:xfrm>
            <a:off x="457200" y="1719263"/>
            <a:ext cx="8229600" cy="4411662"/>
          </a:xfrm>
        </p:spPr>
        <p:txBody>
          <a:bodyPr/>
          <a:lstStyle/>
          <a:p>
            <a:endParaRPr lang="he-IL"/>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1188DC7A-44B1-4A17-8305-138E07E138E6}" type="slidenum">
              <a:rPr lang="he-IL" altLang="en-US"/>
              <a:pPr/>
              <a:t>‹#›</a:t>
            </a:fld>
            <a:endParaRPr lang="en-US" altLang="en-US"/>
          </a:p>
        </p:txBody>
      </p:sp>
    </p:spTree>
    <p:extLst>
      <p:ext uri="{BB962C8B-B14F-4D97-AF65-F5344CB8AC3E}">
        <p14:creationId xmlns:p14="http://schemas.microsoft.com/office/powerpoint/2010/main" val="49788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29506C-1F1B-4A23-B33E-794BDC126597}" type="datetimeFigureOut">
              <a:rPr lang="he-IL" smtClean="0"/>
              <a:t>י"א/תמוז/תשע"ט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E77680C-29E3-4DD2-AACE-F120518A4B67}" type="slidenum">
              <a:rPr lang="he-IL" smtClean="0"/>
              <a:t>‹#›</a:t>
            </a:fld>
            <a:endParaRPr lang="he-IL"/>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29506C-1F1B-4A23-B33E-794BDC126597}" type="datetimeFigureOut">
              <a:rPr lang="he-IL" smtClean="0"/>
              <a:t>י"א/תמוז/תשע"ט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E77680C-29E3-4DD2-AACE-F120518A4B67}"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A29506C-1F1B-4A23-B33E-794BDC126597}" type="datetimeFigureOut">
              <a:rPr lang="he-IL" smtClean="0"/>
              <a:t>י"א/תמוז/תשע"ט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E77680C-29E3-4DD2-AACE-F120518A4B67}" type="slidenum">
              <a:rPr lang="he-IL" smtClean="0"/>
              <a:t>‹#›</a:t>
            </a:fld>
            <a:endParaRPr lang="he-IL"/>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29506C-1F1B-4A23-B33E-794BDC126597}" type="datetimeFigureOut">
              <a:rPr lang="he-IL" smtClean="0"/>
              <a:t>י"א/תמוז/תשע"ט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CE77680C-29E3-4DD2-AACE-F120518A4B67}"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29506C-1F1B-4A23-B33E-794BDC126597}" type="datetimeFigureOut">
              <a:rPr lang="he-IL" smtClean="0"/>
              <a:t>י"א/תמוז/תשע"ט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CE77680C-29E3-4DD2-AACE-F120518A4B67}"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A29506C-1F1B-4A23-B33E-794BDC126597}" type="datetimeFigureOut">
              <a:rPr lang="he-IL" smtClean="0"/>
              <a:t>י"א/תמוז/תשע"ט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CE77680C-29E3-4DD2-AACE-F120518A4B67}"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A29506C-1F1B-4A23-B33E-794BDC126597}" type="datetimeFigureOut">
              <a:rPr lang="he-IL" smtClean="0"/>
              <a:t>י"א/תמוז/תשע"ט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E77680C-29E3-4DD2-AACE-F120518A4B67}" type="slidenum">
              <a:rPr lang="he-IL" smtClean="0"/>
              <a:t>‹#›</a:t>
            </a:fld>
            <a:endParaRPr lang="he-I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29506C-1F1B-4A23-B33E-794BDC126597}" type="datetimeFigureOut">
              <a:rPr lang="he-IL" smtClean="0"/>
              <a:t>י"א/תמוז/תשע"ט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E77680C-29E3-4DD2-AACE-F120518A4B67}" type="slidenum">
              <a:rPr lang="he-IL" smtClean="0"/>
              <a:t>‹#›</a:t>
            </a:fld>
            <a:endParaRPr lang="he-I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A29506C-1F1B-4A23-B33E-794BDC126597}" type="datetimeFigureOut">
              <a:rPr lang="he-IL" smtClean="0"/>
              <a:t>י"א/תמוז/תשע"ט</a:t>
            </a:fld>
            <a:endParaRPr lang="he-I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he-I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E77680C-29E3-4DD2-AACE-F120518A4B67}" type="slidenum">
              <a:rPr lang="he-IL" smtClean="0"/>
              <a:t>‹#›</a:t>
            </a:fld>
            <a:endParaRPr lang="he-I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issta.co.il/trips/details.aspx?sid=20&amp;vid=15&amp;pid=17785" TargetMode="External"/><Relationship Id="rId2" Type="http://schemas.openxmlformats.org/officeDocument/2006/relationships/hyperlink" Target="https://www.eshet.com/organized/trip/promotion/?promotionid=117155&amp;startdate=01.08.2018&amp;enddate=08.08.2018&amp;capacity.adults=2&amp;capacity.children=0&amp;capacity.infants=0&amp;itineraryid=521&amp;ispromised=False&amp;baseprice=1898.0&amp;discountprice=1804.0" TargetMode="External"/><Relationship Id="rId1" Type="http://schemas.openxmlformats.org/officeDocument/2006/relationships/slideLayout" Target="../slideLayouts/slideLayout2.xml"/><Relationship Id="rId4" Type="http://schemas.openxmlformats.org/officeDocument/2006/relationships/hyperlink" Target="https://www.natour.co.il/promotions/searchPromotion.do?promotionDataForm.componentId=5798548&amp;promotionDataForm.configIndex=0&amp;promotionDataForm.containerIndex=0&amp;promotionDataForm.promotionIndex=0&amp;promotionDataForm.action=&amp;newProcess=true&amp;si=natour?lang=I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dirty="0"/>
              <a:t>אופרציה, סוכני נסיעות</a:t>
            </a:r>
          </a:p>
        </p:txBody>
      </p:sp>
      <p:sp>
        <p:nvSpPr>
          <p:cNvPr id="3" name="Subtitle 2"/>
          <p:cNvSpPr>
            <a:spLocks noGrp="1"/>
          </p:cNvSpPr>
          <p:nvPr>
            <p:ph type="subTitle" idx="1"/>
          </p:nvPr>
        </p:nvSpPr>
        <p:spPr/>
        <p:txBody>
          <a:bodyPr/>
          <a:lstStyle/>
          <a:p>
            <a:r>
              <a:rPr lang="he-IL" dirty="0"/>
              <a:t>עדנה </a:t>
            </a:r>
            <a:r>
              <a:rPr lang="he-IL" dirty="0" err="1"/>
              <a:t>ברודאי</a:t>
            </a:r>
            <a:endParaRPr lang="he-IL" dirty="0"/>
          </a:p>
        </p:txBody>
      </p:sp>
    </p:spTree>
    <p:extLst>
      <p:ext uri="{BB962C8B-B14F-4D97-AF65-F5344CB8AC3E}">
        <p14:creationId xmlns:p14="http://schemas.microsoft.com/office/powerpoint/2010/main" val="406104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2576" y="41297"/>
            <a:ext cx="10878927" cy="742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18864" y="-243408"/>
            <a:ext cx="8229600" cy="1186392"/>
          </a:xfrm>
        </p:spPr>
        <p:txBody>
          <a:bodyPr>
            <a:normAutofit fontScale="90000"/>
          </a:bodyPr>
          <a:lstStyle/>
          <a:p>
            <a:r>
              <a:rPr lang="he-IL" dirty="0">
                <a:solidFill>
                  <a:srgbClr val="FF0000"/>
                </a:solidFill>
              </a:rPr>
              <a:t>השפעת טור </a:t>
            </a:r>
            <a:r>
              <a:rPr lang="he-IL" dirty="0" err="1">
                <a:solidFill>
                  <a:srgbClr val="FF0000"/>
                </a:solidFill>
              </a:rPr>
              <a:t>אופרייטור</a:t>
            </a:r>
            <a:r>
              <a:rPr lang="he-IL" dirty="0">
                <a:solidFill>
                  <a:srgbClr val="FF0000"/>
                </a:solidFill>
              </a:rPr>
              <a:t> על גורמי התיירות</a:t>
            </a:r>
          </a:p>
        </p:txBody>
      </p:sp>
      <p:sp>
        <p:nvSpPr>
          <p:cNvPr id="3" name="TextBox 2"/>
          <p:cNvSpPr txBox="1"/>
          <p:nvPr/>
        </p:nvSpPr>
        <p:spPr>
          <a:xfrm>
            <a:off x="5076056" y="1484784"/>
            <a:ext cx="1224136" cy="369332"/>
          </a:xfrm>
          <a:prstGeom prst="rect">
            <a:avLst/>
          </a:prstGeom>
          <a:noFill/>
        </p:spPr>
        <p:txBody>
          <a:bodyPr wrap="square" rtlCol="1">
            <a:spAutoFit/>
          </a:bodyPr>
          <a:lstStyle/>
          <a:p>
            <a:r>
              <a:rPr lang="he-IL" dirty="0"/>
              <a:t>התייר</a:t>
            </a:r>
          </a:p>
        </p:txBody>
      </p:sp>
      <p:sp>
        <p:nvSpPr>
          <p:cNvPr id="5" name="TextBox 4"/>
          <p:cNvSpPr txBox="1"/>
          <p:nvPr/>
        </p:nvSpPr>
        <p:spPr>
          <a:xfrm>
            <a:off x="3923928" y="2564904"/>
            <a:ext cx="1548172" cy="369332"/>
          </a:xfrm>
          <a:prstGeom prst="rect">
            <a:avLst/>
          </a:prstGeom>
          <a:noFill/>
        </p:spPr>
        <p:txBody>
          <a:bodyPr wrap="square" rtlCol="1">
            <a:spAutoFit/>
          </a:bodyPr>
          <a:lstStyle/>
          <a:p>
            <a:r>
              <a:rPr lang="he-IL" dirty="0"/>
              <a:t>טור </a:t>
            </a:r>
            <a:r>
              <a:rPr lang="he-IL" dirty="0" err="1"/>
              <a:t>אופרייטור</a:t>
            </a:r>
            <a:endParaRPr lang="he-IL" dirty="0"/>
          </a:p>
        </p:txBody>
      </p:sp>
      <p:sp>
        <p:nvSpPr>
          <p:cNvPr id="6" name="TextBox 5"/>
          <p:cNvSpPr txBox="1"/>
          <p:nvPr/>
        </p:nvSpPr>
        <p:spPr>
          <a:xfrm>
            <a:off x="5840524" y="2852936"/>
            <a:ext cx="1224136" cy="369332"/>
          </a:xfrm>
          <a:prstGeom prst="rect">
            <a:avLst/>
          </a:prstGeom>
          <a:noFill/>
        </p:spPr>
        <p:txBody>
          <a:bodyPr wrap="square" rtlCol="1">
            <a:spAutoFit/>
          </a:bodyPr>
          <a:lstStyle/>
          <a:p>
            <a:r>
              <a:rPr lang="he-IL" dirty="0"/>
              <a:t>השפעה</a:t>
            </a:r>
          </a:p>
        </p:txBody>
      </p:sp>
      <p:sp>
        <p:nvSpPr>
          <p:cNvPr id="7" name="TextBox 6"/>
          <p:cNvSpPr txBox="1"/>
          <p:nvPr/>
        </p:nvSpPr>
        <p:spPr>
          <a:xfrm>
            <a:off x="7441864" y="1964739"/>
            <a:ext cx="1224136" cy="1200329"/>
          </a:xfrm>
          <a:prstGeom prst="rect">
            <a:avLst/>
          </a:prstGeom>
          <a:noFill/>
        </p:spPr>
        <p:txBody>
          <a:bodyPr wrap="square" rtlCol="1">
            <a:spAutoFit/>
          </a:bodyPr>
          <a:lstStyle/>
          <a:p>
            <a:r>
              <a:rPr lang="he-IL" dirty="0"/>
              <a:t>העסקת מורי דרך בארגון או לפי חוזה</a:t>
            </a:r>
          </a:p>
        </p:txBody>
      </p:sp>
      <p:sp>
        <p:nvSpPr>
          <p:cNvPr id="8" name="TextBox 7"/>
          <p:cNvSpPr txBox="1"/>
          <p:nvPr/>
        </p:nvSpPr>
        <p:spPr>
          <a:xfrm>
            <a:off x="7441864" y="5226000"/>
            <a:ext cx="1907704" cy="1477328"/>
          </a:xfrm>
          <a:prstGeom prst="rect">
            <a:avLst/>
          </a:prstGeom>
          <a:noFill/>
        </p:spPr>
        <p:txBody>
          <a:bodyPr wrap="square" rtlCol="1">
            <a:spAutoFit/>
          </a:bodyPr>
          <a:lstStyle/>
          <a:p>
            <a:r>
              <a:rPr lang="he-IL" dirty="0"/>
              <a:t>מעודד או מספק תעסוקה לאטרקציות טבע ותרבות דרך הסיורים</a:t>
            </a:r>
          </a:p>
        </p:txBody>
      </p:sp>
      <p:sp>
        <p:nvSpPr>
          <p:cNvPr id="9" name="TextBox 8"/>
          <p:cNvSpPr txBox="1"/>
          <p:nvPr/>
        </p:nvSpPr>
        <p:spPr>
          <a:xfrm>
            <a:off x="3379676" y="4629329"/>
            <a:ext cx="2636676" cy="646331"/>
          </a:xfrm>
          <a:prstGeom prst="rect">
            <a:avLst/>
          </a:prstGeom>
          <a:noFill/>
        </p:spPr>
        <p:txBody>
          <a:bodyPr wrap="square" rtlCol="1">
            <a:spAutoFit/>
          </a:bodyPr>
          <a:lstStyle/>
          <a:p>
            <a:r>
              <a:rPr lang="he-IL" dirty="0"/>
              <a:t>תחבורה: אוטובוס, שייט, טיסה, רכבת וכד'</a:t>
            </a:r>
          </a:p>
        </p:txBody>
      </p:sp>
      <p:sp>
        <p:nvSpPr>
          <p:cNvPr id="10" name="TextBox 9"/>
          <p:cNvSpPr txBox="1"/>
          <p:nvPr/>
        </p:nvSpPr>
        <p:spPr>
          <a:xfrm>
            <a:off x="1475656" y="6237312"/>
            <a:ext cx="1224136" cy="369332"/>
          </a:xfrm>
          <a:prstGeom prst="rect">
            <a:avLst/>
          </a:prstGeom>
          <a:noFill/>
        </p:spPr>
        <p:txBody>
          <a:bodyPr wrap="square" rtlCol="1">
            <a:spAutoFit/>
          </a:bodyPr>
          <a:lstStyle/>
          <a:p>
            <a:r>
              <a:rPr lang="he-IL" dirty="0"/>
              <a:t>מסעדות</a:t>
            </a:r>
          </a:p>
        </p:txBody>
      </p:sp>
      <p:sp>
        <p:nvSpPr>
          <p:cNvPr id="11" name="TextBox 10"/>
          <p:cNvSpPr txBox="1"/>
          <p:nvPr/>
        </p:nvSpPr>
        <p:spPr>
          <a:xfrm>
            <a:off x="31676" y="2608258"/>
            <a:ext cx="1224136" cy="369332"/>
          </a:xfrm>
          <a:prstGeom prst="rect">
            <a:avLst/>
          </a:prstGeom>
          <a:noFill/>
        </p:spPr>
        <p:txBody>
          <a:bodyPr wrap="square" rtlCol="1">
            <a:spAutoFit/>
          </a:bodyPr>
          <a:lstStyle/>
          <a:p>
            <a:r>
              <a:rPr lang="he-IL" dirty="0" err="1"/>
              <a:t>איכסון</a:t>
            </a:r>
            <a:endParaRPr lang="he-IL" dirty="0"/>
          </a:p>
        </p:txBody>
      </p:sp>
    </p:spTree>
    <p:extLst>
      <p:ext uri="{BB962C8B-B14F-4D97-AF65-F5344CB8AC3E}">
        <p14:creationId xmlns:p14="http://schemas.microsoft.com/office/powerpoint/2010/main" val="4844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6649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he-IL" dirty="0"/>
          </a:p>
        </p:txBody>
      </p:sp>
    </p:spTree>
    <p:extLst>
      <p:ext uri="{BB962C8B-B14F-4D97-AF65-F5344CB8AC3E}">
        <p14:creationId xmlns:p14="http://schemas.microsoft.com/office/powerpoint/2010/main" val="345423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135" y="2498584"/>
            <a:ext cx="9268623" cy="1290456"/>
          </a:xfrm>
        </p:spPr>
        <p:txBody>
          <a:bodyPr/>
          <a:lstStyle/>
          <a:p>
            <a:pPr marL="0" indent="0">
              <a:buNone/>
            </a:pPr>
            <a:r>
              <a:rPr lang="he-IL" dirty="0"/>
              <a:t>אופרציה אחראית על תיאום, ביצוע ותפעול חבילות תיור </a:t>
            </a:r>
            <a:r>
              <a:rPr lang="en-US" dirty="0"/>
              <a:t>Packages</a:t>
            </a:r>
            <a:r>
              <a:rPr lang="he-IL" dirty="0"/>
              <a:t> ללקוחות.</a:t>
            </a:r>
          </a:p>
        </p:txBody>
      </p:sp>
      <p:sp>
        <p:nvSpPr>
          <p:cNvPr id="2" name="Title 1"/>
          <p:cNvSpPr>
            <a:spLocks noGrp="1"/>
          </p:cNvSpPr>
          <p:nvPr>
            <p:ph type="title"/>
          </p:nvPr>
        </p:nvSpPr>
        <p:spPr/>
        <p:txBody>
          <a:bodyPr/>
          <a:lstStyle/>
          <a:p>
            <a:r>
              <a:rPr lang="en-US" dirty="0"/>
              <a:t>FIT</a:t>
            </a:r>
            <a:r>
              <a:rPr lang="he-IL" dirty="0"/>
              <a:t>  מול  </a:t>
            </a:r>
            <a:r>
              <a:rPr lang="en-US" dirty="0"/>
              <a:t>TOURS</a:t>
            </a:r>
            <a:r>
              <a:rPr lang="he-IL" dirty="0"/>
              <a:t>-</a:t>
            </a:r>
            <a:r>
              <a:rPr lang="en-US" dirty="0"/>
              <a:t>ESCORTED</a:t>
            </a:r>
            <a:endParaRPr lang="he-IL"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5842"/>
          <a:stretch/>
        </p:blipFill>
        <p:spPr bwMode="auto">
          <a:xfrm>
            <a:off x="198637" y="3140968"/>
            <a:ext cx="8745442" cy="3552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ontent Placeholder 4">
            <a:extLst>
              <a:ext uri="{FF2B5EF4-FFF2-40B4-BE49-F238E27FC236}">
                <a16:creationId xmlns:a16="http://schemas.microsoft.com/office/drawing/2014/main" id="{CD2935D8-4E49-4A8C-9350-420D2FE112DD}"/>
              </a:ext>
            </a:extLst>
          </p:cNvPr>
          <p:cNvGraphicFramePr>
            <a:graphicFrameLocks/>
          </p:cNvGraphicFramePr>
          <p:nvPr>
            <p:extLst>
              <p:ext uri="{D42A27DB-BD31-4B8C-83A1-F6EECF244321}">
                <p14:modId xmlns:p14="http://schemas.microsoft.com/office/powerpoint/2010/main" val="279800487"/>
              </p:ext>
            </p:extLst>
          </p:nvPr>
        </p:nvGraphicFramePr>
        <p:xfrm>
          <a:off x="323208" y="692696"/>
          <a:ext cx="8496300" cy="5681660"/>
        </p:xfrm>
        <a:graphic>
          <a:graphicData uri="http://schemas.openxmlformats.org/drawingml/2006/table">
            <a:tbl>
              <a:tblPr rtl="1" firstRow="1" bandRow="1">
                <a:tableStyleId>{93296810-A885-4BE3-A3E7-6D5BEEA58F35}</a:tableStyleId>
              </a:tblPr>
              <a:tblGrid>
                <a:gridCol w="1594632">
                  <a:extLst>
                    <a:ext uri="{9D8B030D-6E8A-4147-A177-3AD203B41FA5}">
                      <a16:colId xmlns:a16="http://schemas.microsoft.com/office/drawing/2014/main" val="20000"/>
                    </a:ext>
                  </a:extLst>
                </a:gridCol>
                <a:gridCol w="3436680">
                  <a:extLst>
                    <a:ext uri="{9D8B030D-6E8A-4147-A177-3AD203B41FA5}">
                      <a16:colId xmlns:a16="http://schemas.microsoft.com/office/drawing/2014/main" val="20001"/>
                    </a:ext>
                  </a:extLst>
                </a:gridCol>
                <a:gridCol w="3464988">
                  <a:extLst>
                    <a:ext uri="{9D8B030D-6E8A-4147-A177-3AD203B41FA5}">
                      <a16:colId xmlns:a16="http://schemas.microsoft.com/office/drawing/2014/main" val="20002"/>
                    </a:ext>
                  </a:extLst>
                </a:gridCol>
              </a:tblGrid>
              <a:tr h="424960">
                <a:tc>
                  <a:txBody>
                    <a:bodyPr/>
                    <a:lstStyle/>
                    <a:p>
                      <a:pPr rtl="1"/>
                      <a:endParaRPr lang="he-IL" sz="1800" dirty="0"/>
                    </a:p>
                  </a:txBody>
                  <a:tcPr marL="91433" marR="91433" marT="45721" marB="45721"/>
                </a:tc>
                <a:tc>
                  <a:txBody>
                    <a:bodyPr/>
                    <a:lstStyle/>
                    <a:p>
                      <a:pPr rtl="1"/>
                      <a:r>
                        <a:rPr lang="he-IL" sz="1800" dirty="0"/>
                        <a:t>קבוצה</a:t>
                      </a:r>
                    </a:p>
                  </a:txBody>
                  <a:tcPr marL="91433" marR="91433" marT="45721" marB="45721"/>
                </a:tc>
                <a:tc>
                  <a:txBody>
                    <a:bodyPr/>
                    <a:lstStyle/>
                    <a:p>
                      <a:pPr rtl="1"/>
                      <a:r>
                        <a:rPr lang="he-IL" sz="1800" dirty="0"/>
                        <a:t>בודדים</a:t>
                      </a:r>
                    </a:p>
                  </a:txBody>
                  <a:tcPr marL="91433" marR="91433" marT="45721" marB="45721"/>
                </a:tc>
                <a:extLst>
                  <a:ext uri="{0D108BD9-81ED-4DB2-BD59-A6C34878D82A}">
                    <a16:rowId xmlns:a16="http://schemas.microsoft.com/office/drawing/2014/main" val="10000"/>
                  </a:ext>
                </a:extLst>
              </a:tr>
              <a:tr h="733493">
                <a:tc>
                  <a:txBody>
                    <a:bodyPr/>
                    <a:lstStyle/>
                    <a:p>
                      <a:pPr rtl="1"/>
                      <a:r>
                        <a:rPr lang="he-IL" sz="1800" dirty="0"/>
                        <a:t>כללי</a:t>
                      </a:r>
                    </a:p>
                  </a:txBody>
                  <a:tcPr marL="91433" marR="91433" marT="45721" marB="45721"/>
                </a:tc>
                <a:tc>
                  <a:txBody>
                    <a:bodyPr/>
                    <a:lstStyle/>
                    <a:p>
                      <a:pPr rtl="1"/>
                      <a:r>
                        <a:rPr lang="he-IL" sz="1800" dirty="0"/>
                        <a:t>מוצר מדף, מסלול מוכתב, לו"ז קשוח</a:t>
                      </a:r>
                    </a:p>
                  </a:txBody>
                  <a:tcPr marL="91433" marR="91433" marT="45721" marB="45721"/>
                </a:tc>
                <a:tc>
                  <a:txBody>
                    <a:bodyPr/>
                    <a:lstStyle/>
                    <a:p>
                      <a:pPr rtl="1"/>
                      <a:r>
                        <a:rPr lang="he-IL" sz="1800" dirty="0"/>
                        <a:t>חופש בתכנון, גמישות, התאמה אישית, לו"ז לא מחייב</a:t>
                      </a:r>
                    </a:p>
                  </a:txBody>
                  <a:tcPr marL="91433" marR="91433" marT="45721" marB="45721"/>
                </a:tc>
                <a:extLst>
                  <a:ext uri="{0D108BD9-81ED-4DB2-BD59-A6C34878D82A}">
                    <a16:rowId xmlns:a16="http://schemas.microsoft.com/office/drawing/2014/main" val="10001"/>
                  </a:ext>
                </a:extLst>
              </a:tr>
              <a:tr h="1047848">
                <a:tc>
                  <a:txBody>
                    <a:bodyPr/>
                    <a:lstStyle/>
                    <a:p>
                      <a:pPr rtl="1"/>
                      <a:r>
                        <a:rPr lang="he-IL" sz="1800" dirty="0"/>
                        <a:t>עלויות</a:t>
                      </a:r>
                    </a:p>
                  </a:txBody>
                  <a:tcPr marL="91433" marR="91433" marT="45721" marB="45721"/>
                </a:tc>
                <a:tc>
                  <a:txBody>
                    <a:bodyPr/>
                    <a:lstStyle/>
                    <a:p>
                      <a:pPr rtl="1"/>
                      <a:r>
                        <a:rPr lang="he-IL" sz="1800" dirty="0"/>
                        <a:t>מוזל (רכישה מרוכזת)</a:t>
                      </a:r>
                    </a:p>
                    <a:p>
                      <a:pPr rtl="1"/>
                      <a:r>
                        <a:rPr lang="he-IL" sz="1800" dirty="0"/>
                        <a:t>מרכיבים רבים</a:t>
                      </a:r>
                      <a:r>
                        <a:rPr lang="he-IL" sz="1800" baseline="0" dirty="0"/>
                        <a:t> כלולים</a:t>
                      </a:r>
                    </a:p>
                    <a:p>
                      <a:pPr rtl="1"/>
                      <a:r>
                        <a:rPr lang="he-IL" sz="1800" baseline="0" dirty="0"/>
                        <a:t>ניתן להעריך תוספות</a:t>
                      </a:r>
                      <a:endParaRPr lang="he-IL" sz="1800" dirty="0"/>
                    </a:p>
                  </a:txBody>
                  <a:tcPr marL="91433" marR="91433" marT="45721" marB="45721"/>
                </a:tc>
                <a:tc>
                  <a:txBody>
                    <a:bodyPr/>
                    <a:lstStyle/>
                    <a:p>
                      <a:pPr rtl="1"/>
                      <a:r>
                        <a:rPr lang="he-IL" sz="1800" dirty="0"/>
                        <a:t>מחיר מחירון</a:t>
                      </a:r>
                    </a:p>
                    <a:p>
                      <a:pPr rtl="1"/>
                      <a:r>
                        <a:rPr lang="he-IL" sz="1800" dirty="0"/>
                        <a:t>הוצאות רבות נוספות שחלקן לא ניתנות להערכה</a:t>
                      </a:r>
                    </a:p>
                  </a:txBody>
                  <a:tcPr marL="91433" marR="91433" marT="45721" marB="45721"/>
                </a:tc>
                <a:extLst>
                  <a:ext uri="{0D108BD9-81ED-4DB2-BD59-A6C34878D82A}">
                    <a16:rowId xmlns:a16="http://schemas.microsoft.com/office/drawing/2014/main" val="10002"/>
                  </a:ext>
                </a:extLst>
              </a:tr>
              <a:tr h="733493">
                <a:tc>
                  <a:txBody>
                    <a:bodyPr/>
                    <a:lstStyle/>
                    <a:p>
                      <a:pPr rtl="1"/>
                      <a:r>
                        <a:rPr lang="he-IL" sz="1800" dirty="0"/>
                        <a:t>ניצול זמן</a:t>
                      </a:r>
                    </a:p>
                  </a:txBody>
                  <a:tcPr marL="91433" marR="91433" marT="45721" marB="45721"/>
                </a:tc>
                <a:tc>
                  <a:txBody>
                    <a:bodyPr/>
                    <a:lstStyle/>
                    <a:p>
                      <a:pPr rtl="1"/>
                      <a:r>
                        <a:rPr lang="he-IL" sz="1800" dirty="0"/>
                        <a:t>ניצול מרבי ועזרה בניצול זמן חופשי. לוגיסטיקה מקצרת הליכים.</a:t>
                      </a:r>
                    </a:p>
                  </a:txBody>
                  <a:tcPr marL="91433" marR="91433" marT="45721" marB="45721"/>
                </a:tc>
                <a:tc>
                  <a:txBody>
                    <a:bodyPr/>
                    <a:lstStyle/>
                    <a:p>
                      <a:pPr rtl="1"/>
                      <a:r>
                        <a:rPr lang="he-IL" sz="1800" dirty="0"/>
                        <a:t>תוספת של כ-30% זמן לפחות. לוגיסטיקה מאריכה הליכים.</a:t>
                      </a:r>
                    </a:p>
                  </a:txBody>
                  <a:tcPr marL="91433" marR="91433" marT="45721" marB="45721"/>
                </a:tc>
                <a:extLst>
                  <a:ext uri="{0D108BD9-81ED-4DB2-BD59-A6C34878D82A}">
                    <a16:rowId xmlns:a16="http://schemas.microsoft.com/office/drawing/2014/main" val="10003"/>
                  </a:ext>
                </a:extLst>
              </a:tr>
              <a:tr h="733493">
                <a:tc>
                  <a:txBody>
                    <a:bodyPr/>
                    <a:lstStyle/>
                    <a:p>
                      <a:pPr rtl="1"/>
                      <a:r>
                        <a:rPr lang="he-IL" sz="1800" dirty="0"/>
                        <a:t>לוגיסטיקה</a:t>
                      </a:r>
                    </a:p>
                  </a:txBody>
                  <a:tcPr marL="91433" marR="91433" marT="45721" marB="45721"/>
                </a:tc>
                <a:tc>
                  <a:txBody>
                    <a:bodyPr/>
                    <a:lstStyle/>
                    <a:p>
                      <a:pPr rtl="1"/>
                      <a:r>
                        <a:rPr lang="he-IL" sz="1800" dirty="0"/>
                        <a:t>מאורגנת מראש ומטופלת באירועים</a:t>
                      </a:r>
                      <a:r>
                        <a:rPr lang="he-IL" sz="1800" baseline="0" dirty="0"/>
                        <a:t> חריגים</a:t>
                      </a:r>
                      <a:endParaRPr lang="he-IL" sz="1800" dirty="0"/>
                    </a:p>
                  </a:txBody>
                  <a:tcPr marL="91433" marR="91433" marT="45721" marB="45721"/>
                </a:tc>
                <a:tc>
                  <a:txBody>
                    <a:bodyPr/>
                    <a:lstStyle/>
                    <a:p>
                      <a:pPr rtl="1"/>
                      <a:r>
                        <a:rPr lang="he-IL" sz="1800" dirty="0"/>
                        <a:t>מוטלת כולה על הנוסע</a:t>
                      </a:r>
                    </a:p>
                  </a:txBody>
                  <a:tcPr marL="91433" marR="91433" marT="45721" marB="45721"/>
                </a:tc>
                <a:extLst>
                  <a:ext uri="{0D108BD9-81ED-4DB2-BD59-A6C34878D82A}">
                    <a16:rowId xmlns:a16="http://schemas.microsoft.com/office/drawing/2014/main" val="10004"/>
                  </a:ext>
                </a:extLst>
              </a:tr>
              <a:tr h="733493">
                <a:tc>
                  <a:txBody>
                    <a:bodyPr/>
                    <a:lstStyle/>
                    <a:p>
                      <a:pPr rtl="1"/>
                      <a:r>
                        <a:rPr lang="he-IL" sz="1800" dirty="0"/>
                        <a:t>אכסון</a:t>
                      </a:r>
                    </a:p>
                  </a:txBody>
                  <a:tcPr marL="91433" marR="91433" marT="45721" marB="45721"/>
                </a:tc>
                <a:tc>
                  <a:txBody>
                    <a:bodyPr/>
                    <a:lstStyle/>
                    <a:p>
                      <a:pPr rtl="1"/>
                      <a:r>
                        <a:rPr lang="he-IL" sz="1800" dirty="0"/>
                        <a:t>קבוע מראש, הקצאת חדרים </a:t>
                      </a:r>
                      <a:r>
                        <a:rPr lang="en-US" sz="1800" dirty="0"/>
                        <a:t>run of the house</a:t>
                      </a:r>
                      <a:r>
                        <a:rPr lang="he-IL" sz="1800" dirty="0"/>
                        <a:t>, ארוחות כלולות</a:t>
                      </a:r>
                    </a:p>
                  </a:txBody>
                  <a:tcPr marL="91433" marR="91433" marT="45721" marB="45721"/>
                </a:tc>
                <a:tc>
                  <a:txBody>
                    <a:bodyPr/>
                    <a:lstStyle/>
                    <a:p>
                      <a:pPr rtl="1"/>
                      <a:r>
                        <a:rPr lang="he-IL" sz="1800" dirty="0"/>
                        <a:t>בחירה אישית ומשתנה</a:t>
                      </a:r>
                    </a:p>
                  </a:txBody>
                  <a:tcPr marL="91433" marR="91433" marT="45721" marB="45721"/>
                </a:tc>
                <a:extLst>
                  <a:ext uri="{0D108BD9-81ED-4DB2-BD59-A6C34878D82A}">
                    <a16:rowId xmlns:a16="http://schemas.microsoft.com/office/drawing/2014/main" val="10005"/>
                  </a:ext>
                </a:extLst>
              </a:tr>
              <a:tr h="424960">
                <a:tc>
                  <a:txBody>
                    <a:bodyPr/>
                    <a:lstStyle/>
                    <a:p>
                      <a:pPr rtl="1"/>
                      <a:r>
                        <a:rPr lang="he-IL" sz="1800" dirty="0"/>
                        <a:t>תחבורה</a:t>
                      </a:r>
                    </a:p>
                  </a:txBody>
                  <a:tcPr marL="91433" marR="91433" marT="45721" marB="45721"/>
                </a:tc>
                <a:tc>
                  <a:txBody>
                    <a:bodyPr/>
                    <a:lstStyle/>
                    <a:p>
                      <a:pPr rtl="1"/>
                      <a:r>
                        <a:rPr lang="he-IL" sz="1800" dirty="0"/>
                        <a:t>כלולה</a:t>
                      </a:r>
                      <a:r>
                        <a:rPr lang="he-IL" sz="1800" baseline="0" dirty="0"/>
                        <a:t> (טיסה, תחבורה יבשתית)</a:t>
                      </a:r>
                      <a:endParaRPr lang="he-IL" sz="1800" dirty="0"/>
                    </a:p>
                  </a:txBody>
                  <a:tcPr marL="91433" marR="91433" marT="45721" marB="45721"/>
                </a:tc>
                <a:tc>
                  <a:txBody>
                    <a:bodyPr/>
                    <a:lstStyle/>
                    <a:p>
                      <a:pPr rtl="1"/>
                      <a:r>
                        <a:rPr lang="he-IL" sz="1800" dirty="0"/>
                        <a:t>בהתאם למצאי ולבחירה אישית</a:t>
                      </a:r>
                    </a:p>
                  </a:txBody>
                  <a:tcPr marL="91433" marR="91433" marT="45721" marB="45721"/>
                </a:tc>
                <a:extLst>
                  <a:ext uri="{0D108BD9-81ED-4DB2-BD59-A6C34878D82A}">
                    <a16:rowId xmlns:a16="http://schemas.microsoft.com/office/drawing/2014/main" val="10006"/>
                  </a:ext>
                </a:extLst>
              </a:tr>
              <a:tr h="424960">
                <a:tc>
                  <a:txBody>
                    <a:bodyPr/>
                    <a:lstStyle/>
                    <a:p>
                      <a:pPr rtl="1"/>
                      <a:r>
                        <a:rPr lang="he-IL" sz="1800" dirty="0"/>
                        <a:t>הדרכה</a:t>
                      </a:r>
                    </a:p>
                  </a:txBody>
                  <a:tcPr marL="91433" marR="91433" marT="45721" marB="45721"/>
                </a:tc>
                <a:tc>
                  <a:txBody>
                    <a:bodyPr/>
                    <a:lstStyle/>
                    <a:p>
                      <a:pPr rtl="1"/>
                      <a:r>
                        <a:rPr lang="he-IL" sz="1800" dirty="0"/>
                        <a:t>עברית,</a:t>
                      </a:r>
                      <a:r>
                        <a:rPr lang="he-IL" sz="1800" baseline="0" dirty="0"/>
                        <a:t> מומחיות, תרגום</a:t>
                      </a:r>
                      <a:endParaRPr lang="he-IL" sz="1800" dirty="0"/>
                    </a:p>
                  </a:txBody>
                  <a:tcPr marL="91433" marR="91433" marT="45721" marB="45721"/>
                </a:tc>
                <a:tc>
                  <a:txBody>
                    <a:bodyPr/>
                    <a:lstStyle/>
                    <a:p>
                      <a:pPr rtl="1"/>
                      <a:r>
                        <a:rPr lang="he-IL" sz="1800" dirty="0"/>
                        <a:t>ללא. מחייב ידע בשפה</a:t>
                      </a:r>
                    </a:p>
                  </a:txBody>
                  <a:tcPr marL="91433" marR="91433" marT="45721" marB="45721"/>
                </a:tc>
                <a:extLst>
                  <a:ext uri="{0D108BD9-81ED-4DB2-BD59-A6C34878D82A}">
                    <a16:rowId xmlns:a16="http://schemas.microsoft.com/office/drawing/2014/main" val="10007"/>
                  </a:ext>
                </a:extLst>
              </a:tr>
              <a:tr h="424960">
                <a:tc>
                  <a:txBody>
                    <a:bodyPr/>
                    <a:lstStyle/>
                    <a:p>
                      <a:pPr rtl="1"/>
                      <a:r>
                        <a:rPr lang="he-IL" sz="1800" dirty="0"/>
                        <a:t>חברה</a:t>
                      </a:r>
                    </a:p>
                  </a:txBody>
                  <a:tcPr marL="91433" marR="91433" marT="45721" marB="45721"/>
                </a:tc>
                <a:tc>
                  <a:txBody>
                    <a:bodyPr/>
                    <a:lstStyle/>
                    <a:p>
                      <a:pPr rtl="1"/>
                      <a:r>
                        <a:rPr lang="he-IL" sz="1800" dirty="0"/>
                        <a:t>הטרוגניות, נדרשת משמעת</a:t>
                      </a:r>
                    </a:p>
                  </a:txBody>
                  <a:tcPr marL="91433" marR="91433" marT="45721" marB="45721"/>
                </a:tc>
                <a:tc>
                  <a:txBody>
                    <a:bodyPr/>
                    <a:lstStyle/>
                    <a:p>
                      <a:pPr rtl="1"/>
                      <a:r>
                        <a:rPr lang="he-IL" sz="1800" dirty="0"/>
                        <a:t>לפי</a:t>
                      </a:r>
                      <a:r>
                        <a:rPr lang="he-IL" sz="1800" baseline="0" dirty="0"/>
                        <a:t> בחירת הנוסעים, חופשי</a:t>
                      </a:r>
                      <a:endParaRPr lang="he-IL" sz="1800" dirty="0"/>
                    </a:p>
                  </a:txBody>
                  <a:tcPr marL="91433" marR="91433" marT="45721" marB="45721"/>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192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19256" cy="5328592"/>
          </a:xfrm>
        </p:spPr>
        <p:txBody>
          <a:bodyPr>
            <a:normAutofit/>
          </a:bodyPr>
          <a:lstStyle/>
          <a:p>
            <a:r>
              <a:rPr lang="he-IL" dirty="0"/>
              <a:t>טיול "רגיל" / טיול "חוברת"</a:t>
            </a:r>
          </a:p>
          <a:p>
            <a:r>
              <a:rPr lang="he-IL" dirty="0"/>
              <a:t>נישות: </a:t>
            </a:r>
          </a:p>
          <a:p>
            <a:pPr lvl="1"/>
            <a:r>
              <a:rPr lang="he-IL" dirty="0"/>
              <a:t>רוכבי אופניים, צלילה, טיולי הליכה, </a:t>
            </a:r>
          </a:p>
          <a:p>
            <a:pPr lvl="1"/>
            <a:r>
              <a:rPr lang="he-IL" dirty="0"/>
              <a:t>ג'יפים (עם נהג, לנהיגה עצמית), צילום,</a:t>
            </a:r>
          </a:p>
          <a:p>
            <a:pPr lvl="1"/>
            <a:r>
              <a:rPr lang="he-IL" dirty="0"/>
              <a:t>פו"פ, </a:t>
            </a:r>
          </a:p>
          <a:p>
            <a:pPr lvl="1"/>
            <a:r>
              <a:rPr lang="he-IL" dirty="0"/>
              <a:t>גיל הזהב, </a:t>
            </a:r>
          </a:p>
          <a:p>
            <a:pPr lvl="1"/>
            <a:r>
              <a:rPr lang="he-IL" dirty="0"/>
              <a:t>משפחות, </a:t>
            </a:r>
          </a:p>
          <a:p>
            <a:pPr lvl="1"/>
            <a:r>
              <a:rPr lang="he-IL" dirty="0"/>
              <a:t>גיאוגרפיים, </a:t>
            </a:r>
          </a:p>
          <a:p>
            <a:pPr lvl="1"/>
            <a:r>
              <a:rPr lang="he-IL" dirty="0"/>
              <a:t>תמריץ </a:t>
            </a:r>
            <a:r>
              <a:rPr lang="en-US" dirty="0"/>
              <a:t>Incentive</a:t>
            </a:r>
            <a:r>
              <a:rPr lang="he-IL" dirty="0"/>
              <a:t>, </a:t>
            </a:r>
          </a:p>
          <a:p>
            <a:pPr lvl="1"/>
            <a:r>
              <a:rPr lang="he-IL" dirty="0"/>
              <a:t>סיורים לימודיים </a:t>
            </a:r>
            <a:r>
              <a:rPr lang="en-US" dirty="0"/>
              <a:t>Educational</a:t>
            </a:r>
            <a:r>
              <a:rPr lang="he-IL" dirty="0"/>
              <a:t>, </a:t>
            </a:r>
          </a:p>
          <a:p>
            <a:pPr lvl="1"/>
            <a:r>
              <a:rPr lang="he-IL" dirty="0"/>
              <a:t>השתלמויות מקצועיות</a:t>
            </a:r>
          </a:p>
          <a:p>
            <a:pPr lvl="1"/>
            <a:r>
              <a:rPr lang="he-IL" dirty="0"/>
              <a:t>טיולים לאתרי דת ועלייה לרגל (יהודים, נוצרים, מוסלמים, </a:t>
            </a:r>
            <a:r>
              <a:rPr lang="he-IL" dirty="0" err="1"/>
              <a:t>באהיים</a:t>
            </a:r>
            <a:r>
              <a:rPr lang="he-IL" dirty="0"/>
              <a:t>)</a:t>
            </a:r>
          </a:p>
        </p:txBody>
      </p:sp>
      <p:sp>
        <p:nvSpPr>
          <p:cNvPr id="2" name="Title 1"/>
          <p:cNvSpPr>
            <a:spLocks noGrp="1"/>
          </p:cNvSpPr>
          <p:nvPr>
            <p:ph type="title"/>
          </p:nvPr>
        </p:nvSpPr>
        <p:spPr/>
        <p:txBody>
          <a:bodyPr/>
          <a:lstStyle/>
          <a:p>
            <a:r>
              <a:rPr lang="he-IL" dirty="0"/>
              <a:t>סוגי הקבוצות</a:t>
            </a:r>
          </a:p>
        </p:txBody>
      </p:sp>
    </p:spTree>
    <p:extLst>
      <p:ext uri="{BB962C8B-B14F-4D97-AF65-F5344CB8AC3E}">
        <p14:creationId xmlns:p14="http://schemas.microsoft.com/office/powerpoint/2010/main" val="327029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e-IL" dirty="0"/>
              <a:t>קהל מגוון (תחומי עניין, דתות, מאפיינים, עיסוק...) </a:t>
            </a:r>
          </a:p>
          <a:p>
            <a:r>
              <a:rPr lang="he-IL" dirty="0"/>
              <a:t>קבוצות גדולות 45-50 איש</a:t>
            </a:r>
          </a:p>
          <a:p>
            <a:r>
              <a:rPr lang="he-IL" dirty="0"/>
              <a:t>הבדלי גיל</a:t>
            </a:r>
          </a:p>
          <a:p>
            <a:r>
              <a:rPr lang="he-IL" dirty="0"/>
              <a:t>בד"כ ללא מפגש קבוצה....</a:t>
            </a:r>
          </a:p>
          <a:p>
            <a:r>
              <a:rPr lang="he-IL" dirty="0"/>
              <a:t>מחיר התחלתי אטרקטיבי, פיתוי להרשמה</a:t>
            </a:r>
          </a:p>
          <a:p>
            <a:r>
              <a:rPr lang="he-IL" dirty="0"/>
              <a:t>סיורי בחירה בתשלום נוסף</a:t>
            </a:r>
          </a:p>
        </p:txBody>
      </p:sp>
      <p:sp>
        <p:nvSpPr>
          <p:cNvPr id="2" name="Title 1"/>
          <p:cNvSpPr>
            <a:spLocks noGrp="1"/>
          </p:cNvSpPr>
          <p:nvPr>
            <p:ph type="title"/>
          </p:nvPr>
        </p:nvSpPr>
        <p:spPr/>
        <p:txBody>
          <a:bodyPr>
            <a:normAutofit/>
          </a:bodyPr>
          <a:lstStyle/>
          <a:p>
            <a:r>
              <a:rPr lang="he-IL" dirty="0"/>
              <a:t>מאפייני טיול "רגיל" / טיול "חוברת"</a:t>
            </a:r>
          </a:p>
        </p:txBody>
      </p:sp>
    </p:spTree>
    <p:extLst>
      <p:ext uri="{BB962C8B-B14F-4D97-AF65-F5344CB8AC3E}">
        <p14:creationId xmlns:p14="http://schemas.microsoft.com/office/powerpoint/2010/main" val="3707381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e-IL" dirty="0"/>
              <a:t>מזון כשר בטיול שומרי כשרות: הזמנה, שינוע, אכסון במטבח המלון, תאומים עם קהילה יהודית</a:t>
            </a:r>
          </a:p>
          <a:p>
            <a:r>
              <a:rPr lang="he-IL" dirty="0"/>
              <a:t>שבת – טיולים רגליים בלבד. דוגמא להכנת תשלום מראש: איסור </a:t>
            </a:r>
            <a:r>
              <a:rPr lang="he-IL" dirty="0" err="1"/>
              <a:t>טילטול</a:t>
            </a:r>
            <a:r>
              <a:rPr lang="he-IL" dirty="0"/>
              <a:t> (בקבוק מים...) </a:t>
            </a:r>
          </a:p>
        </p:txBody>
      </p:sp>
      <p:sp>
        <p:nvSpPr>
          <p:cNvPr id="2" name="Title 1"/>
          <p:cNvSpPr>
            <a:spLocks noGrp="1"/>
          </p:cNvSpPr>
          <p:nvPr>
            <p:ph type="title"/>
          </p:nvPr>
        </p:nvSpPr>
        <p:spPr/>
        <p:txBody>
          <a:bodyPr/>
          <a:lstStyle/>
          <a:p>
            <a:r>
              <a:rPr lang="he-IL" dirty="0"/>
              <a:t>דוגמאות לתיאומים מיוחדים</a:t>
            </a:r>
          </a:p>
        </p:txBody>
      </p:sp>
    </p:spTree>
    <p:extLst>
      <p:ext uri="{BB962C8B-B14F-4D97-AF65-F5344CB8AC3E}">
        <p14:creationId xmlns:p14="http://schemas.microsoft.com/office/powerpoint/2010/main" val="2327617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he-IL" dirty="0"/>
              <a:t>קבוצות קטנות (מקסימום 26 נוסעים)</a:t>
            </a:r>
          </a:p>
          <a:p>
            <a:r>
              <a:rPr lang="he-IL" dirty="0"/>
              <a:t>מלונות "הטובים בנמצא"</a:t>
            </a:r>
          </a:p>
          <a:p>
            <a:r>
              <a:rPr lang="he-IL" dirty="0"/>
              <a:t>תקציב גבוה</a:t>
            </a:r>
          </a:p>
          <a:p>
            <a:r>
              <a:rPr lang="he-IL" dirty="0"/>
              <a:t>מופעים</a:t>
            </a:r>
          </a:p>
          <a:p>
            <a:r>
              <a:rPr lang="he-IL" dirty="0"/>
              <a:t>שילוב חוויות אנתרופולוגיות</a:t>
            </a:r>
          </a:p>
          <a:p>
            <a:r>
              <a:rPr lang="he-IL" dirty="0"/>
              <a:t>שימוש במערכות שמע</a:t>
            </a:r>
          </a:p>
          <a:p>
            <a:r>
              <a:rPr lang="he-IL" dirty="0"/>
              <a:t>מדריך איכותי</a:t>
            </a:r>
          </a:p>
          <a:p>
            <a:r>
              <a:rPr lang="he-IL" dirty="0"/>
              <a:t>צ'ופרים ותקציב חרום</a:t>
            </a:r>
          </a:p>
          <a:p>
            <a:r>
              <a:rPr lang="he-IL" dirty="0"/>
              <a:t>שילוב אטרקציות (ג'יפים, סוסים, רפטינג, אומגה, הליכה לעיתים בפיצול עם מדריך נוסף...)</a:t>
            </a:r>
          </a:p>
          <a:p>
            <a:r>
              <a:rPr lang="he-IL" dirty="0"/>
              <a:t>מאפייני המטיילים (גיל: "</a:t>
            </a:r>
            <a:r>
              <a:rPr lang="he-IL" b="1" dirty="0"/>
              <a:t>לקראת זהב</a:t>
            </a:r>
            <a:r>
              <a:rPr lang="he-IL" dirty="0"/>
              <a:t>", ללא קניות, יקר=איכותי, ניצול זמן)</a:t>
            </a:r>
          </a:p>
        </p:txBody>
      </p:sp>
      <p:sp>
        <p:nvSpPr>
          <p:cNvPr id="2" name="Title 1"/>
          <p:cNvSpPr>
            <a:spLocks noGrp="1"/>
          </p:cNvSpPr>
          <p:nvPr>
            <p:ph type="title"/>
          </p:nvPr>
        </p:nvSpPr>
        <p:spPr/>
        <p:txBody>
          <a:bodyPr/>
          <a:lstStyle/>
          <a:p>
            <a:r>
              <a:rPr lang="he-IL" dirty="0"/>
              <a:t>מאפייני טיולים גיאוגרפיים</a:t>
            </a:r>
          </a:p>
        </p:txBody>
      </p:sp>
    </p:spTree>
    <p:extLst>
      <p:ext uri="{BB962C8B-B14F-4D97-AF65-F5344CB8AC3E}">
        <p14:creationId xmlns:p14="http://schemas.microsoft.com/office/powerpoint/2010/main" val="260391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e-IL" dirty="0"/>
              <a:t>קצב איטי</a:t>
            </a:r>
          </a:p>
          <a:p>
            <a:r>
              <a:rPr lang="he-IL" dirty="0"/>
              <a:t>טיסות נוחות (</a:t>
            </a:r>
            <a:r>
              <a:rPr lang="he-IL" dirty="0" err="1"/>
              <a:t>קונקשן</a:t>
            </a:r>
            <a:r>
              <a:rPr lang="he-IL" dirty="0"/>
              <a:t>...)</a:t>
            </a:r>
          </a:p>
          <a:p>
            <a:r>
              <a:rPr lang="he-IL" dirty="0"/>
              <a:t>איש צוות רפואי</a:t>
            </a:r>
          </a:p>
          <a:p>
            <a:r>
              <a:rPr lang="he-IL" dirty="0"/>
              <a:t>ללא הליכה מרובה</a:t>
            </a:r>
          </a:p>
          <a:p>
            <a:r>
              <a:rPr lang="he-IL" dirty="0"/>
              <a:t>הסעות מהבית לשדה התעופה בארץ</a:t>
            </a:r>
          </a:p>
          <a:p>
            <a:r>
              <a:rPr lang="he-IL" dirty="0"/>
              <a:t>אוטובוסים נוחים</a:t>
            </a:r>
          </a:p>
        </p:txBody>
      </p:sp>
      <p:sp>
        <p:nvSpPr>
          <p:cNvPr id="2" name="Title 1"/>
          <p:cNvSpPr>
            <a:spLocks noGrp="1"/>
          </p:cNvSpPr>
          <p:nvPr>
            <p:ph type="title"/>
          </p:nvPr>
        </p:nvSpPr>
        <p:spPr/>
        <p:txBody>
          <a:bodyPr/>
          <a:lstStyle/>
          <a:p>
            <a:r>
              <a:rPr lang="he-IL" dirty="0"/>
              <a:t>מאפייני הטיולים לגיל הזהב</a:t>
            </a:r>
          </a:p>
        </p:txBody>
      </p:sp>
    </p:spTree>
    <p:extLst>
      <p:ext uri="{BB962C8B-B14F-4D97-AF65-F5344CB8AC3E}">
        <p14:creationId xmlns:p14="http://schemas.microsoft.com/office/powerpoint/2010/main" val="51840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824" y="2647453"/>
            <a:ext cx="5997352" cy="3877891"/>
          </a:xfrm>
        </p:spPr>
        <p:txBody>
          <a:bodyPr/>
          <a:lstStyle/>
          <a:p>
            <a:r>
              <a:rPr lang="he-IL" dirty="0"/>
              <a:t>התאמה מיוחדת לקבוצה: </a:t>
            </a:r>
          </a:p>
          <a:p>
            <a:pPr lvl="1"/>
            <a:r>
              <a:rPr lang="he-IL" dirty="0"/>
              <a:t>מסלול טיול</a:t>
            </a:r>
          </a:p>
          <a:p>
            <a:pPr lvl="1"/>
            <a:r>
              <a:rPr lang="he-IL" dirty="0"/>
              <a:t>חברת תעופה</a:t>
            </a:r>
          </a:p>
          <a:p>
            <a:pPr lvl="1"/>
            <a:r>
              <a:rPr lang="he-IL" dirty="0"/>
              <a:t>רמת בתי מלון</a:t>
            </a:r>
          </a:p>
          <a:p>
            <a:pPr lvl="1"/>
            <a:r>
              <a:rPr lang="he-IL" dirty="0"/>
              <a:t>בחירת מדריך</a:t>
            </a:r>
          </a:p>
          <a:p>
            <a:r>
              <a:rPr lang="he-IL" dirty="0"/>
              <a:t>תמחור לפי כמות נוסעים</a:t>
            </a:r>
          </a:p>
          <a:p>
            <a:r>
              <a:rPr lang="he-IL" dirty="0"/>
              <a:t>תמחור "נוסע חופשי"</a:t>
            </a:r>
          </a:p>
        </p:txBody>
      </p:sp>
      <p:sp>
        <p:nvSpPr>
          <p:cNvPr id="2" name="Title 1"/>
          <p:cNvSpPr>
            <a:spLocks noGrp="1"/>
          </p:cNvSpPr>
          <p:nvPr>
            <p:ph type="title"/>
          </p:nvPr>
        </p:nvSpPr>
        <p:spPr/>
        <p:txBody>
          <a:bodyPr/>
          <a:lstStyle/>
          <a:p>
            <a:r>
              <a:rPr lang="he-IL" dirty="0"/>
              <a:t>קבוצות סגורות</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 y="2223144"/>
            <a:ext cx="4776159" cy="3582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476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e-IL" dirty="0"/>
              <a:t>מהיכן</a:t>
            </a:r>
          </a:p>
          <a:p>
            <a:r>
              <a:rPr lang="he-IL" dirty="0"/>
              <a:t>גילם</a:t>
            </a:r>
          </a:p>
          <a:p>
            <a:r>
              <a:rPr lang="he-IL" dirty="0"/>
              <a:t>דתם</a:t>
            </a:r>
          </a:p>
          <a:p>
            <a:r>
              <a:rPr lang="he-IL" dirty="0"/>
              <a:t>תחומי עניין</a:t>
            </a:r>
          </a:p>
          <a:p>
            <a:r>
              <a:rPr lang="he-IL" dirty="0"/>
              <a:t>מטיבי לכת / מטיבי לסת</a:t>
            </a:r>
          </a:p>
          <a:p>
            <a:r>
              <a:rPr lang="he-IL" dirty="0"/>
              <a:t>פינוק או </a:t>
            </a:r>
            <a:r>
              <a:rPr lang="he-IL"/>
              <a:t>חוויה מקומית</a:t>
            </a:r>
          </a:p>
        </p:txBody>
      </p:sp>
      <p:sp>
        <p:nvSpPr>
          <p:cNvPr id="2" name="Title 1"/>
          <p:cNvSpPr>
            <a:spLocks noGrp="1"/>
          </p:cNvSpPr>
          <p:nvPr>
            <p:ph type="title"/>
          </p:nvPr>
        </p:nvSpPr>
        <p:spPr/>
        <p:txBody>
          <a:bodyPr/>
          <a:lstStyle/>
          <a:p>
            <a:r>
              <a:rPr lang="he-IL" dirty="0"/>
              <a:t>אבחון צרכי לקוחות</a:t>
            </a:r>
          </a:p>
        </p:txBody>
      </p:sp>
    </p:spTree>
    <p:extLst>
      <p:ext uri="{BB962C8B-B14F-4D97-AF65-F5344CB8AC3E}">
        <p14:creationId xmlns:p14="http://schemas.microsoft.com/office/powerpoint/2010/main" val="348564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3445269"/>
            <a:ext cx="3564532" cy="329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r>
              <a:rPr lang="he-IL" dirty="0"/>
              <a:t>הנהלה (בעלים וניהול)</a:t>
            </a:r>
          </a:p>
          <a:p>
            <a:r>
              <a:rPr lang="he-IL" dirty="0"/>
              <a:t>שיווק</a:t>
            </a:r>
          </a:p>
          <a:p>
            <a:r>
              <a:rPr lang="he-IL" dirty="0"/>
              <a:t>הנהלת חשבונות (גביה, סליקה, העברות)</a:t>
            </a:r>
          </a:p>
          <a:p>
            <a:r>
              <a:rPr lang="he-IL" dirty="0"/>
              <a:t>טיסות</a:t>
            </a:r>
          </a:p>
          <a:p>
            <a:r>
              <a:rPr lang="he-IL" dirty="0"/>
              <a:t>אופרציה (ייצור חבילות לעצמאים </a:t>
            </a:r>
            <a:r>
              <a:rPr lang="en-US" dirty="0"/>
              <a:t>FIT</a:t>
            </a:r>
            <a:r>
              <a:rPr lang="he-IL" dirty="0"/>
              <a:t> ולקבוצות, הזמנות, שחרור חומר  ותפעול)</a:t>
            </a:r>
          </a:p>
          <a:p>
            <a:r>
              <a:rPr lang="he-IL" dirty="0"/>
              <a:t>מחשוב ואינטרנט</a:t>
            </a:r>
          </a:p>
        </p:txBody>
      </p:sp>
      <p:sp>
        <p:nvSpPr>
          <p:cNvPr id="2" name="Title 1"/>
          <p:cNvSpPr>
            <a:spLocks noGrp="1"/>
          </p:cNvSpPr>
          <p:nvPr>
            <p:ph type="title"/>
          </p:nvPr>
        </p:nvSpPr>
        <p:spPr/>
        <p:txBody>
          <a:bodyPr/>
          <a:lstStyle/>
          <a:p>
            <a:r>
              <a:rPr lang="he-IL" dirty="0"/>
              <a:t>מבנה חברת הטיולים</a:t>
            </a:r>
          </a:p>
        </p:txBody>
      </p:sp>
    </p:spTree>
    <p:extLst>
      <p:ext uri="{BB962C8B-B14F-4D97-AF65-F5344CB8AC3E}">
        <p14:creationId xmlns:p14="http://schemas.microsoft.com/office/powerpoint/2010/main" val="3706706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899592" y="2276872"/>
            <a:ext cx="7660373" cy="4281339"/>
          </a:xfrm>
        </p:spPr>
        <p:txBody>
          <a:bodyPr>
            <a:normAutofit fontScale="92500" lnSpcReduction="20000"/>
          </a:bodyPr>
          <a:lstStyle/>
          <a:p>
            <a:r>
              <a:rPr lang="he-IL" altLang="he-IL" sz="2600" b="1" u="sng" dirty="0"/>
              <a:t>קביעת סוג התקדמות רצופה והגיונית</a:t>
            </a:r>
          </a:p>
          <a:p>
            <a:pPr>
              <a:buFont typeface="Wingdings" pitchFamily="2" charset="2"/>
              <a:buNone/>
            </a:pPr>
            <a:r>
              <a:rPr lang="he-IL" altLang="he-IL" sz="2600" dirty="0"/>
              <a:t>	שמירת </a:t>
            </a:r>
            <a:r>
              <a:rPr lang="he-IL" altLang="he-IL" sz="2600" dirty="0" err="1"/>
              <a:t>האיזונים</a:t>
            </a:r>
            <a:endParaRPr lang="he-IL" altLang="he-IL" sz="2600" dirty="0"/>
          </a:p>
          <a:p>
            <a:pPr>
              <a:buFont typeface="Wingdings" pitchFamily="2" charset="2"/>
              <a:buNone/>
            </a:pPr>
            <a:r>
              <a:rPr lang="he-IL" altLang="he-IL" sz="2600" dirty="0"/>
              <a:t>	שמירת מתח עניין עולה </a:t>
            </a:r>
            <a:r>
              <a:rPr lang="en-US" altLang="he-IL" sz="2600" dirty="0"/>
              <a:t>HIGHLIGHTS</a:t>
            </a:r>
          </a:p>
          <a:p>
            <a:pPr>
              <a:buFont typeface="Wingdings" pitchFamily="2" charset="2"/>
              <a:buNone/>
            </a:pPr>
            <a:r>
              <a:rPr lang="he-IL" altLang="he-IL" sz="2600" dirty="0"/>
              <a:t>	גיוון אתרי ביקור</a:t>
            </a:r>
          </a:p>
          <a:p>
            <a:pPr>
              <a:buFont typeface="Wingdings" pitchFamily="2" charset="2"/>
              <a:buNone/>
            </a:pPr>
            <a:r>
              <a:rPr lang="he-IL" altLang="he-IL" sz="2600" dirty="0"/>
              <a:t>	שבתות ומועדים</a:t>
            </a:r>
          </a:p>
          <a:p>
            <a:r>
              <a:rPr lang="he-IL" altLang="he-IL" sz="2600" b="1" u="sng" dirty="0"/>
              <a:t>קביעת הקצב </a:t>
            </a:r>
            <a:r>
              <a:rPr lang="en-US" altLang="he-IL" sz="2600" b="1" u="sng" dirty="0"/>
              <a:t>PACING</a:t>
            </a:r>
          </a:p>
          <a:p>
            <a:pPr>
              <a:buFont typeface="Wingdings" pitchFamily="2" charset="2"/>
              <a:buNone/>
            </a:pPr>
            <a:r>
              <a:rPr lang="he-IL" altLang="he-IL" sz="2600" dirty="0"/>
              <a:t>	מינון שהייה בכל מקום</a:t>
            </a:r>
          </a:p>
          <a:p>
            <a:pPr>
              <a:buFont typeface="Wingdings" pitchFamily="2" charset="2"/>
              <a:buNone/>
            </a:pPr>
            <a:r>
              <a:rPr lang="he-IL" altLang="he-IL" sz="2600" dirty="0"/>
              <a:t>	קצב חילופי בתי מלון</a:t>
            </a:r>
          </a:p>
          <a:p>
            <a:pPr>
              <a:buFont typeface="Wingdings" pitchFamily="2" charset="2"/>
              <a:buNone/>
            </a:pPr>
            <a:r>
              <a:rPr lang="he-IL" altLang="he-IL" sz="2600" dirty="0"/>
              <a:t>	ניצול אופטימאלי של רכב / </a:t>
            </a:r>
            <a:r>
              <a:rPr lang="en-US" altLang="he-IL" sz="2600" dirty="0"/>
              <a:t>LDC,TRSF,PUBLIC</a:t>
            </a:r>
          </a:p>
          <a:p>
            <a:r>
              <a:rPr lang="he-IL" altLang="he-IL" sz="2600" b="1" u="sng" dirty="0"/>
              <a:t>התחשבות במועדי סגירה של אתרי ביקור</a:t>
            </a:r>
          </a:p>
          <a:p>
            <a:r>
              <a:rPr lang="he-IL" altLang="he-IL" sz="2600" b="1" u="sng" dirty="0"/>
              <a:t>קביעת סיום הטיול</a:t>
            </a:r>
            <a:endParaRPr lang="en-US" altLang="he-IL" sz="2600" b="1" u="sng" dirty="0"/>
          </a:p>
        </p:txBody>
      </p:sp>
      <p:sp>
        <p:nvSpPr>
          <p:cNvPr id="5" name="Rectangle 2"/>
          <p:cNvSpPr>
            <a:spLocks noGrp="1" noChangeArrowheads="1"/>
          </p:cNvSpPr>
          <p:nvPr>
            <p:ph type="title"/>
          </p:nvPr>
        </p:nvSpPr>
        <p:spPr/>
        <p:txBody>
          <a:bodyPr>
            <a:normAutofit fontScale="90000"/>
          </a:bodyPr>
          <a:lstStyle/>
          <a:p>
            <a:pPr algn="ctr"/>
            <a:r>
              <a:rPr lang="he-IL" altLang="he-IL" dirty="0"/>
              <a:t>עקרונות ניתוב מסלול </a:t>
            </a:r>
            <a:br>
              <a:rPr lang="he-IL" altLang="he-IL" dirty="0"/>
            </a:br>
            <a:r>
              <a:rPr lang="he-IL" altLang="he-IL" dirty="0"/>
              <a:t>ושיקולים לבחירתו</a:t>
            </a:r>
            <a:endParaRPr lang="en-US" altLang="he-IL" dirty="0"/>
          </a:p>
        </p:txBody>
      </p:sp>
    </p:spTree>
    <p:extLst>
      <p:ext uri="{BB962C8B-B14F-4D97-AF65-F5344CB8AC3E}">
        <p14:creationId xmlns:p14="http://schemas.microsoft.com/office/powerpoint/2010/main" val="647456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568952" cy="642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he-IL" dirty="0"/>
          </a:p>
        </p:txBody>
      </p:sp>
      <p:sp>
        <p:nvSpPr>
          <p:cNvPr id="3" name="TextBox 2"/>
          <p:cNvSpPr txBox="1"/>
          <p:nvPr/>
        </p:nvSpPr>
        <p:spPr>
          <a:xfrm>
            <a:off x="683568" y="4121785"/>
            <a:ext cx="4752528" cy="1323439"/>
          </a:xfrm>
          <a:prstGeom prst="rect">
            <a:avLst/>
          </a:prstGeom>
          <a:noFill/>
        </p:spPr>
        <p:txBody>
          <a:bodyPr wrap="square" rtlCol="1">
            <a:spAutoFit/>
          </a:bodyPr>
          <a:lstStyle/>
          <a:p>
            <a:r>
              <a:rPr lang="he-IL" sz="2000" dirty="0"/>
              <a:t>מקורות הכנסה נוספים למארגן הטיול:</a:t>
            </a:r>
          </a:p>
          <a:p>
            <a:pPr marL="342900" indent="-342900">
              <a:buAutoNum type="arabicPeriod"/>
            </a:pPr>
            <a:r>
              <a:rPr lang="he-IL" sz="2000" dirty="0"/>
              <a:t>הוספת רוות משתנה</a:t>
            </a:r>
          </a:p>
          <a:p>
            <a:pPr marL="342900" indent="-342900">
              <a:buAutoNum type="arabicPeriod"/>
            </a:pPr>
            <a:r>
              <a:rPr lang="he-IL" sz="2000" dirty="0"/>
              <a:t>מכירת טיולי בחירה והארכות</a:t>
            </a:r>
          </a:p>
          <a:p>
            <a:pPr marL="342900" indent="-342900">
              <a:buAutoNum type="arabicPeriod"/>
            </a:pPr>
            <a:r>
              <a:rPr lang="he-IL" sz="2000" dirty="0"/>
              <a:t>עמלות מקניות מוסדרות</a:t>
            </a:r>
          </a:p>
        </p:txBody>
      </p:sp>
    </p:spTree>
    <p:extLst>
      <p:ext uri="{BB962C8B-B14F-4D97-AF65-F5344CB8AC3E}">
        <p14:creationId xmlns:p14="http://schemas.microsoft.com/office/powerpoint/2010/main" val="507814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he-IL"/>
          </a:p>
        </p:txBody>
      </p:sp>
    </p:spTree>
    <p:extLst>
      <p:ext uri="{BB962C8B-B14F-4D97-AF65-F5344CB8AC3E}">
        <p14:creationId xmlns:p14="http://schemas.microsoft.com/office/powerpoint/2010/main" val="2534998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5776" y="2780928"/>
            <a:ext cx="5904656" cy="3528392"/>
          </a:xfrm>
        </p:spPr>
        <p:txBody>
          <a:bodyPr/>
          <a:lstStyle/>
          <a:p>
            <a:r>
              <a:rPr lang="he-IL" dirty="0"/>
              <a:t>תקציב בינוני-נמוך</a:t>
            </a:r>
          </a:p>
          <a:p>
            <a:r>
              <a:rPr lang="he-IL" dirty="0"/>
              <a:t>בעקבות הברית החדשה</a:t>
            </a:r>
          </a:p>
          <a:p>
            <a:r>
              <a:rPr lang="he-IL" dirty="0"/>
              <a:t>מנהיג רוחני / מלווה קבוצה</a:t>
            </a:r>
          </a:p>
          <a:p>
            <a:r>
              <a:rPr lang="he-IL" dirty="0"/>
              <a:t>אתרים רגילים במידה ונותר זמן</a:t>
            </a:r>
          </a:p>
          <a:p>
            <a:r>
              <a:rPr lang="he-IL" dirty="0"/>
              <a:t>חובת צרוף מורה דרך ישראלי </a:t>
            </a:r>
            <a:r>
              <a:rPr lang="he-IL" dirty="0" err="1"/>
              <a:t>ברשיון</a:t>
            </a:r>
            <a:endParaRPr lang="he-IL" dirty="0"/>
          </a:p>
        </p:txBody>
      </p:sp>
      <p:sp>
        <p:nvSpPr>
          <p:cNvPr id="2" name="Title 1"/>
          <p:cNvSpPr>
            <a:spLocks noGrp="1"/>
          </p:cNvSpPr>
          <p:nvPr>
            <p:ph type="title"/>
          </p:nvPr>
        </p:nvSpPr>
        <p:spPr/>
        <p:txBody>
          <a:bodyPr/>
          <a:lstStyle/>
          <a:p>
            <a:r>
              <a:rPr lang="he-IL" dirty="0"/>
              <a:t>טיולי צליינות </a:t>
            </a:r>
            <a:r>
              <a:rPr lang="en-US" dirty="0"/>
              <a:t>Pilgrims </a:t>
            </a:r>
            <a:r>
              <a:rPr lang="he-IL" dirty="0"/>
              <a:t> לישראל</a:t>
            </a:r>
          </a:p>
        </p:txBody>
      </p:sp>
    </p:spTree>
    <p:extLst>
      <p:ext uri="{BB962C8B-B14F-4D97-AF65-F5344CB8AC3E}">
        <p14:creationId xmlns:p14="http://schemas.microsoft.com/office/powerpoint/2010/main" val="1582091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e-IL" dirty="0"/>
              <a:t>ראה מצגת נפרדת</a:t>
            </a:r>
          </a:p>
        </p:txBody>
      </p:sp>
      <p:sp>
        <p:nvSpPr>
          <p:cNvPr id="2" name="Title 1"/>
          <p:cNvSpPr>
            <a:spLocks noGrp="1"/>
          </p:cNvSpPr>
          <p:nvPr>
            <p:ph type="title"/>
          </p:nvPr>
        </p:nvSpPr>
        <p:spPr/>
        <p:txBody>
          <a:bodyPr/>
          <a:lstStyle/>
          <a:p>
            <a:r>
              <a:rPr lang="he-IL" dirty="0"/>
              <a:t>אתרי ביקור לנוצרים בארץ הקודש</a:t>
            </a:r>
          </a:p>
        </p:txBody>
      </p:sp>
    </p:spTree>
    <p:extLst>
      <p:ext uri="{BB962C8B-B14F-4D97-AF65-F5344CB8AC3E}">
        <p14:creationId xmlns:p14="http://schemas.microsoft.com/office/powerpoint/2010/main" val="3352427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he-IL" dirty="0"/>
              <a:t>הר הבית ואתריו</a:t>
            </a:r>
          </a:p>
          <a:p>
            <a:r>
              <a:rPr lang="he-IL" dirty="0"/>
              <a:t>חברון (אברהם)</a:t>
            </a:r>
          </a:p>
          <a:p>
            <a:r>
              <a:rPr lang="he-IL" dirty="0"/>
              <a:t>מערת אליהו בחיפה</a:t>
            </a:r>
          </a:p>
          <a:p>
            <a:r>
              <a:rPr lang="he-IL" dirty="0"/>
              <a:t>נבי מוסא (</a:t>
            </a:r>
            <a:r>
              <a:rPr lang="he-IL" dirty="0" err="1"/>
              <a:t>הורקניה</a:t>
            </a:r>
            <a:r>
              <a:rPr lang="he-IL" dirty="0"/>
              <a:t>)</a:t>
            </a:r>
          </a:p>
          <a:p>
            <a:r>
              <a:rPr lang="he-IL" dirty="0"/>
              <a:t>מסגד בלאל אבן </a:t>
            </a:r>
            <a:r>
              <a:rPr lang="he-IL" dirty="0" err="1"/>
              <a:t>רבאח</a:t>
            </a:r>
            <a:r>
              <a:rPr lang="he-IL" dirty="0"/>
              <a:t> – המואזין הראשון בביתו של הנביא מוחמד (קבר רחל)</a:t>
            </a:r>
          </a:p>
          <a:p>
            <a:r>
              <a:rPr lang="he-IL" dirty="0"/>
              <a:t>קרני </a:t>
            </a:r>
            <a:r>
              <a:rPr lang="he-IL" dirty="0" err="1"/>
              <a:t>חיטין</a:t>
            </a:r>
            <a:endParaRPr lang="he-IL" dirty="0"/>
          </a:p>
          <a:p>
            <a:r>
              <a:rPr lang="he-IL" dirty="0"/>
              <a:t>עמק חרוד</a:t>
            </a:r>
          </a:p>
          <a:p>
            <a:r>
              <a:rPr lang="he-IL" dirty="0"/>
              <a:t>המסגדים ביפו</a:t>
            </a:r>
          </a:p>
          <a:p>
            <a:r>
              <a:rPr lang="he-IL" dirty="0"/>
              <a:t>העיר העתיקה עכו ומסגד אל </a:t>
            </a:r>
            <a:r>
              <a:rPr lang="he-IL" dirty="0" err="1"/>
              <a:t>ג'אזר</a:t>
            </a:r>
            <a:endParaRPr lang="he-IL" dirty="0"/>
          </a:p>
          <a:p>
            <a:r>
              <a:rPr lang="he-IL" dirty="0"/>
              <a:t>ביקור בערים פלסטינאיות ביהודה ושומרון</a:t>
            </a:r>
          </a:p>
        </p:txBody>
      </p:sp>
      <p:sp>
        <p:nvSpPr>
          <p:cNvPr id="2" name="Title 1"/>
          <p:cNvSpPr>
            <a:spLocks noGrp="1"/>
          </p:cNvSpPr>
          <p:nvPr>
            <p:ph type="title"/>
          </p:nvPr>
        </p:nvSpPr>
        <p:spPr/>
        <p:txBody>
          <a:bodyPr/>
          <a:lstStyle/>
          <a:p>
            <a:r>
              <a:rPr lang="he-IL" dirty="0"/>
              <a:t>אתרי ביקור למוסלמים בארץ הקודש</a:t>
            </a:r>
          </a:p>
        </p:txBody>
      </p:sp>
    </p:spTree>
    <p:extLst>
      <p:ext uri="{BB962C8B-B14F-4D97-AF65-F5344CB8AC3E}">
        <p14:creationId xmlns:p14="http://schemas.microsoft.com/office/powerpoint/2010/main" val="3265411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59" name="Rectangle 47"/>
          <p:cNvSpPr>
            <a:spLocks noGrp="1" noChangeArrowheads="1"/>
          </p:cNvSpPr>
          <p:nvPr>
            <p:ph type="title"/>
          </p:nvPr>
        </p:nvSpPr>
        <p:spPr/>
        <p:txBody>
          <a:bodyPr>
            <a:normAutofit fontScale="90000"/>
          </a:bodyPr>
          <a:lstStyle/>
          <a:p>
            <a:pPr algn="ctr"/>
            <a:r>
              <a:rPr lang="he-IL" altLang="he-IL"/>
              <a:t>תקנות שעת העבודה של נהגי האוטובוסים באירופה</a:t>
            </a:r>
            <a:endParaRPr lang="en-US" altLang="he-IL"/>
          </a:p>
        </p:txBody>
      </p:sp>
      <p:graphicFrame>
        <p:nvGraphicFramePr>
          <p:cNvPr id="192629" name="Group 117"/>
          <p:cNvGraphicFramePr>
            <a:graphicFrameLocks noGrp="1"/>
          </p:cNvGraphicFramePr>
          <p:nvPr>
            <p:ph idx="1"/>
          </p:nvPr>
        </p:nvGraphicFramePr>
        <p:xfrm>
          <a:off x="468313" y="1639888"/>
          <a:ext cx="8229600" cy="3805875"/>
        </p:xfrm>
        <a:graphic>
          <a:graphicData uri="http://schemas.openxmlformats.org/drawingml/2006/table">
            <a:tbl>
              <a:tblPr rtl="1"/>
              <a:tblGrid>
                <a:gridCol w="3609975">
                  <a:extLst>
                    <a:ext uri="{9D8B030D-6E8A-4147-A177-3AD203B41FA5}">
                      <a16:colId xmlns:a16="http://schemas.microsoft.com/office/drawing/2014/main" val="20000"/>
                    </a:ext>
                  </a:extLst>
                </a:gridCol>
                <a:gridCol w="2160588">
                  <a:extLst>
                    <a:ext uri="{9D8B030D-6E8A-4147-A177-3AD203B41FA5}">
                      <a16:colId xmlns:a16="http://schemas.microsoft.com/office/drawing/2014/main" val="20001"/>
                    </a:ext>
                  </a:extLst>
                </a:gridCol>
                <a:gridCol w="2459037">
                  <a:extLst>
                    <a:ext uri="{9D8B030D-6E8A-4147-A177-3AD203B41FA5}">
                      <a16:colId xmlns:a16="http://schemas.microsoft.com/office/drawing/2014/main" val="20002"/>
                    </a:ext>
                  </a:extLst>
                </a:gridCol>
              </a:tblGrid>
              <a:tr h="287338">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1" i="0" u="none" strike="noStrike" cap="none" normalizeH="0" baseline="0">
                          <a:ln>
                            <a:noFill/>
                          </a:ln>
                          <a:solidFill>
                            <a:schemeClr val="tx1"/>
                          </a:solidFill>
                          <a:effectLst/>
                          <a:latin typeface="Arial" pitchFamily="34" charset="0"/>
                          <a:cs typeface="Arial" pitchFamily="34" charset="0"/>
                        </a:rPr>
                        <a:t>מסגרת יומית</a:t>
                      </a:r>
                      <a:endParaRPr kumimoji="0" lang="en-US" altLang="he-IL" sz="1800" b="1" i="0" u="none" strike="noStrike" cap="none" normalizeH="0" baseline="0">
                        <a:ln>
                          <a:noFill/>
                        </a:ln>
                        <a:solidFill>
                          <a:schemeClr val="tx1"/>
                        </a:solidFill>
                        <a:effectLst/>
                        <a:latin typeface="Arial" pitchFamily="34" charset="0"/>
                        <a:cs typeface="Arial" pitchFamily="34"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1" i="0" u="none" strike="noStrike" cap="none" normalizeH="0" baseline="0">
                          <a:ln>
                            <a:noFill/>
                          </a:ln>
                          <a:solidFill>
                            <a:schemeClr val="tx1"/>
                          </a:solidFill>
                          <a:effectLst/>
                          <a:latin typeface="Arial" pitchFamily="34" charset="0"/>
                          <a:cs typeface="Arial" pitchFamily="34" charset="0"/>
                        </a:rPr>
                        <a:t>בארצות </a:t>
                      </a:r>
                      <a:r>
                        <a:rPr kumimoji="0" lang="en-US" altLang="he-IL" sz="1800" b="1" i="0" u="none" strike="noStrike" cap="none" normalizeH="0" baseline="0">
                          <a:ln>
                            <a:noFill/>
                          </a:ln>
                          <a:solidFill>
                            <a:schemeClr val="tx1"/>
                          </a:solidFill>
                          <a:effectLst/>
                          <a:latin typeface="Arial" pitchFamily="34" charset="0"/>
                          <a:cs typeface="Arial" pitchFamily="34" charset="0"/>
                        </a:rPr>
                        <a:t>EEC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1" i="0" u="none" strike="noStrike" cap="none" normalizeH="0" baseline="0">
                          <a:ln>
                            <a:noFill/>
                          </a:ln>
                          <a:solidFill>
                            <a:schemeClr val="tx1"/>
                          </a:solidFill>
                          <a:effectLst/>
                          <a:latin typeface="Arial" pitchFamily="34" charset="0"/>
                          <a:cs typeface="Arial" pitchFamily="34" charset="0"/>
                        </a:rPr>
                        <a:t>בארצות אחרות</a:t>
                      </a:r>
                      <a:endParaRPr kumimoji="0" lang="en-US" altLang="he-IL" sz="1800" b="1"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0213">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נהיגה רצופה (מקסימום)</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4.5 שעות</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4 שעות</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8625">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הפסקה (מינימום)</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45 דקות</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30 דקות</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0213">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נהיגה בפועל (מקסימום)</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9 שעות</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8 שעות</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800">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אורך יום עבודה (מקסימום)</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13 שעות</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13 שעות</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0213">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מנוחה רצופה (מינימום)</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11 שעות</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11 שעות</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8625">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1" i="0" u="none" strike="noStrike" cap="none" normalizeH="0" baseline="0">
                          <a:ln>
                            <a:noFill/>
                          </a:ln>
                          <a:solidFill>
                            <a:schemeClr val="tx1"/>
                          </a:solidFill>
                          <a:effectLst/>
                          <a:latin typeface="Arial" pitchFamily="34" charset="0"/>
                          <a:cs typeface="Arial" pitchFamily="34" charset="0"/>
                        </a:rPr>
                        <a:t>מסגרת שבועית</a:t>
                      </a:r>
                      <a:endParaRPr kumimoji="0" lang="en-US" altLang="he-IL" sz="1800" b="1" i="0" u="none" strike="noStrike" cap="none" normalizeH="0" baseline="0">
                        <a:ln>
                          <a:noFill/>
                        </a:ln>
                        <a:solidFill>
                          <a:schemeClr val="tx1"/>
                        </a:solidFill>
                        <a:effectLst/>
                        <a:latin typeface="Arial" pitchFamily="34" charset="0"/>
                        <a:cs typeface="Arial" pitchFamily="34"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1" i="0" u="none" strike="noStrike" cap="none" normalizeH="0" baseline="0">
                          <a:ln>
                            <a:noFill/>
                          </a:ln>
                          <a:solidFill>
                            <a:schemeClr val="tx1"/>
                          </a:solidFill>
                          <a:effectLst/>
                          <a:latin typeface="Arial" pitchFamily="34" charset="0"/>
                          <a:cs typeface="Arial" pitchFamily="34" charset="0"/>
                        </a:rPr>
                        <a:t>בארצות </a:t>
                      </a:r>
                      <a:r>
                        <a:rPr kumimoji="0" lang="en-US" altLang="he-IL" sz="1800" b="1" i="0" u="none" strike="noStrike" cap="none" normalizeH="0" baseline="0">
                          <a:ln>
                            <a:noFill/>
                          </a:ln>
                          <a:solidFill>
                            <a:schemeClr val="tx1"/>
                          </a:solidFill>
                          <a:effectLst/>
                          <a:latin typeface="Arial" pitchFamily="34" charset="0"/>
                          <a:cs typeface="Arial" pitchFamily="34" charset="0"/>
                        </a:rPr>
                        <a:t>EEC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1" i="0" u="none" strike="noStrike" cap="none" normalizeH="0" baseline="0">
                          <a:ln>
                            <a:noFill/>
                          </a:ln>
                          <a:solidFill>
                            <a:schemeClr val="tx1"/>
                          </a:solidFill>
                          <a:effectLst/>
                          <a:latin typeface="Arial" pitchFamily="34" charset="0"/>
                          <a:cs typeface="Arial" pitchFamily="34" charset="0"/>
                        </a:rPr>
                        <a:t>בארצות אחרות</a:t>
                      </a:r>
                      <a:endParaRPr kumimoji="0" lang="en-US" altLang="he-IL" sz="1800" b="1"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0213">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נהיגה בפועל (מקסימום)</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54 שעות</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48 שעות</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0213">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זמן מנוחה (מינימום)</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24 שעות</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600">
                          <a:solidFill>
                            <a:schemeClr val="tx1"/>
                          </a:solidFill>
                          <a:latin typeface="Arial" pitchFamily="34" charset="0"/>
                          <a:cs typeface="Arial" pitchFamily="34" charset="0"/>
                        </a:defRPr>
                      </a:lvl1pPr>
                      <a:lvl2pPr marL="344488">
                        <a:buClr>
                          <a:schemeClr val="accent2"/>
                        </a:buClr>
                        <a:defRPr sz="2200">
                          <a:solidFill>
                            <a:schemeClr val="tx1"/>
                          </a:solidFill>
                          <a:latin typeface="Arial" pitchFamily="34" charset="0"/>
                          <a:cs typeface="Arial" pitchFamily="34" charset="0"/>
                        </a:defRPr>
                      </a:lvl2pPr>
                      <a:lvl3pPr marL="693738">
                        <a:buClr>
                          <a:schemeClr val="accent1"/>
                        </a:buClr>
                        <a:defRPr sz="2100">
                          <a:solidFill>
                            <a:schemeClr val="tx1"/>
                          </a:solidFill>
                          <a:latin typeface="Arial" pitchFamily="34" charset="0"/>
                          <a:cs typeface="Arial" pitchFamily="34" charset="0"/>
                        </a:defRPr>
                      </a:lvl3pPr>
                      <a:lvl4pPr marL="989013">
                        <a:buSzPct val="75000"/>
                        <a:defRPr>
                          <a:solidFill>
                            <a:schemeClr val="tx1"/>
                          </a:solidFill>
                          <a:latin typeface="Arial" pitchFamily="34" charset="0"/>
                          <a:cs typeface="Arial" pitchFamily="34" charset="0"/>
                        </a:defRPr>
                      </a:lvl4pPr>
                      <a:lvl5pPr marL="1282700">
                        <a:buClr>
                          <a:schemeClr val="folHlink"/>
                        </a:buClr>
                        <a:buSzPct val="80000"/>
                        <a:defRPr>
                          <a:solidFill>
                            <a:schemeClr val="tx1"/>
                          </a:solidFill>
                          <a:latin typeface="Arial" pitchFamily="34" charset="0"/>
                          <a:cs typeface="Arial" pitchFamily="34" charset="0"/>
                        </a:defRPr>
                      </a:lvl5pPr>
                      <a:lvl6pPr marL="17399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6pPr>
                      <a:lvl7pPr marL="21971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7pPr>
                      <a:lvl8pPr marL="26543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8pPr>
                      <a:lvl9pPr marL="3111500" fontAlgn="base">
                        <a:spcBef>
                          <a:spcPct val="20000"/>
                        </a:spcBef>
                        <a:spcAft>
                          <a:spcPct val="0"/>
                        </a:spcAft>
                        <a:buClr>
                          <a:schemeClr val="folHlink"/>
                        </a:buClr>
                        <a:buSzPct val="80000"/>
                        <a:buFont typeface="Wingdings" pitchFamily="2" charset="2"/>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he-IL" altLang="he-IL" sz="1800" b="0" i="0" u="none" strike="noStrike" cap="none" normalizeH="0" baseline="0">
                          <a:ln>
                            <a:noFill/>
                          </a:ln>
                          <a:solidFill>
                            <a:schemeClr val="tx1"/>
                          </a:solidFill>
                          <a:effectLst/>
                          <a:latin typeface="Arial" pitchFamily="34" charset="0"/>
                          <a:cs typeface="Arial" pitchFamily="34" charset="0"/>
                        </a:rPr>
                        <a:t>34 שעות</a:t>
                      </a:r>
                      <a:endParaRPr kumimoji="0" lang="en-US" altLang="he-IL"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92627" name="Rectangle 115"/>
          <p:cNvSpPr>
            <a:spLocks noChangeArrowheads="1"/>
          </p:cNvSpPr>
          <p:nvPr/>
        </p:nvSpPr>
        <p:spPr bwMode="auto">
          <a:xfrm>
            <a:off x="0" y="5464175"/>
            <a:ext cx="868680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buChar char="l"/>
              <a:defRPr sz="3000">
                <a:solidFill>
                  <a:schemeClr val="tx1"/>
                </a:solidFill>
                <a:latin typeface="Arial" pitchFamily="34" charset="0"/>
                <a:cs typeface="Arial" pitchFamily="34" charset="0"/>
              </a:defRPr>
            </a:lvl1pPr>
            <a:lvl2pPr marL="692150" indent="-347663">
              <a:buClr>
                <a:schemeClr val="accent2"/>
              </a:buClr>
              <a:buChar char="l"/>
              <a:defRPr sz="2600">
                <a:solidFill>
                  <a:schemeClr val="tx1"/>
                </a:solidFill>
                <a:latin typeface="Arial" pitchFamily="34" charset="0"/>
                <a:cs typeface="Arial" pitchFamily="34" charset="0"/>
              </a:defRPr>
            </a:lvl2pPr>
            <a:lvl3pPr marL="987425" indent="-293688">
              <a:buClr>
                <a:schemeClr val="accent1"/>
              </a:buClr>
              <a:buChar char="l"/>
              <a:defRPr sz="2300">
                <a:solidFill>
                  <a:schemeClr val="tx1"/>
                </a:solidFill>
                <a:latin typeface="Arial" pitchFamily="34" charset="0"/>
                <a:cs typeface="Arial" pitchFamily="34" charset="0"/>
              </a:defRPr>
            </a:lvl3pPr>
            <a:lvl4pPr marL="1281113" indent="-292100">
              <a:buSzPct val="75000"/>
              <a:buChar char="§"/>
              <a:defRPr sz="2000">
                <a:solidFill>
                  <a:schemeClr val="tx1"/>
                </a:solidFill>
                <a:latin typeface="Arial" pitchFamily="34" charset="0"/>
                <a:cs typeface="Arial" pitchFamily="34" charset="0"/>
              </a:defRPr>
            </a:lvl4pPr>
            <a:lvl5pPr marL="1598613" indent="-315913">
              <a:buClr>
                <a:schemeClr val="folHlink"/>
              </a:buClr>
              <a:buSzPct val="80000"/>
              <a:buChar char="§"/>
              <a:defRPr sz="2000">
                <a:solidFill>
                  <a:schemeClr val="tx1"/>
                </a:solidFill>
                <a:latin typeface="Arial" pitchFamily="34" charset="0"/>
                <a:cs typeface="Arial" pitchFamily="34" charset="0"/>
              </a:defRPr>
            </a:lvl5pPr>
            <a:lvl6pPr marL="2055813" indent="-315913" fontAlgn="base">
              <a:spcBef>
                <a:spcPct val="20000"/>
              </a:spcBef>
              <a:spcAft>
                <a:spcPct val="0"/>
              </a:spcAft>
              <a:buClr>
                <a:schemeClr val="folHlink"/>
              </a:buClr>
              <a:buSzPct val="80000"/>
              <a:buFont typeface="Wingdings" pitchFamily="2" charset="2"/>
              <a:buChar char="§"/>
              <a:defRPr sz="2000">
                <a:solidFill>
                  <a:schemeClr val="tx1"/>
                </a:solidFill>
                <a:latin typeface="Arial" pitchFamily="34" charset="0"/>
                <a:cs typeface="Arial" pitchFamily="34" charset="0"/>
              </a:defRPr>
            </a:lvl6pPr>
            <a:lvl7pPr marL="2513013" indent="-315913" fontAlgn="base">
              <a:spcBef>
                <a:spcPct val="20000"/>
              </a:spcBef>
              <a:spcAft>
                <a:spcPct val="0"/>
              </a:spcAft>
              <a:buClr>
                <a:schemeClr val="folHlink"/>
              </a:buClr>
              <a:buSzPct val="80000"/>
              <a:buFont typeface="Wingdings" pitchFamily="2" charset="2"/>
              <a:buChar char="§"/>
              <a:defRPr sz="2000">
                <a:solidFill>
                  <a:schemeClr val="tx1"/>
                </a:solidFill>
                <a:latin typeface="Arial" pitchFamily="34" charset="0"/>
                <a:cs typeface="Arial" pitchFamily="34" charset="0"/>
              </a:defRPr>
            </a:lvl7pPr>
            <a:lvl8pPr marL="2970213" indent="-315913" fontAlgn="base">
              <a:spcBef>
                <a:spcPct val="20000"/>
              </a:spcBef>
              <a:spcAft>
                <a:spcPct val="0"/>
              </a:spcAft>
              <a:buClr>
                <a:schemeClr val="folHlink"/>
              </a:buClr>
              <a:buSzPct val="80000"/>
              <a:buFont typeface="Wingdings" pitchFamily="2" charset="2"/>
              <a:buChar char="§"/>
              <a:defRPr sz="2000">
                <a:solidFill>
                  <a:schemeClr val="tx1"/>
                </a:solidFill>
                <a:latin typeface="Arial" pitchFamily="34" charset="0"/>
                <a:cs typeface="Arial" pitchFamily="34" charset="0"/>
              </a:defRPr>
            </a:lvl8pPr>
            <a:lvl9pPr marL="3427413" indent="-315913" fontAlgn="base">
              <a:spcBef>
                <a:spcPct val="20000"/>
              </a:spcBef>
              <a:spcAft>
                <a:spcPct val="0"/>
              </a:spcAft>
              <a:buClr>
                <a:schemeClr val="folHlink"/>
              </a:buClr>
              <a:buSzPct val="80000"/>
              <a:buFont typeface="Wingdings" pitchFamily="2" charset="2"/>
              <a:buChar char="§"/>
              <a:defRPr sz="2000">
                <a:solidFill>
                  <a:schemeClr val="tx1"/>
                </a:solidFill>
                <a:latin typeface="Arial" pitchFamily="34" charset="0"/>
                <a:cs typeface="Arial" pitchFamily="34" charset="0"/>
              </a:defRPr>
            </a:lvl9pPr>
          </a:lstStyle>
          <a:p>
            <a:pPr>
              <a:lnSpc>
                <a:spcPct val="100000"/>
              </a:lnSpc>
              <a:buFont typeface="Wingdings" pitchFamily="2" charset="2"/>
              <a:buNone/>
            </a:pPr>
            <a:r>
              <a:rPr lang="he-IL" altLang="he-IL" sz="1800"/>
              <a:t>יש לעשות הבחנה ברורה בין אורך יום עבודה של הנהג (</a:t>
            </a:r>
            <a:r>
              <a:rPr lang="en-US" altLang="he-IL" sz="1800"/>
              <a:t>Driver’s Working Day</a:t>
            </a:r>
            <a:r>
              <a:rPr lang="he-IL" altLang="he-IL" sz="1800"/>
              <a:t>) לבין נהיגתו</a:t>
            </a:r>
          </a:p>
          <a:p>
            <a:pPr>
              <a:lnSpc>
                <a:spcPct val="100000"/>
              </a:lnSpc>
              <a:buFont typeface="Wingdings" pitchFamily="2" charset="2"/>
              <a:buNone/>
            </a:pPr>
            <a:r>
              <a:rPr lang="he-IL" altLang="he-IL" sz="1800"/>
              <a:t>בפועל (</a:t>
            </a:r>
            <a:r>
              <a:rPr lang="en-US" altLang="he-IL" sz="1800"/>
              <a:t>Driving Time</a:t>
            </a:r>
            <a:r>
              <a:rPr lang="he-IL" altLang="he-IL" sz="1800"/>
              <a:t>): יום עבודה מתיר מקסימום של 13 שעות בין רגע התנעת המנוע בבוקר</a:t>
            </a:r>
          </a:p>
          <a:p>
            <a:pPr>
              <a:lnSpc>
                <a:spcPct val="100000"/>
              </a:lnSpc>
              <a:buFont typeface="Wingdings" pitchFamily="2" charset="2"/>
              <a:buNone/>
            </a:pPr>
            <a:r>
              <a:rPr lang="he-IL" altLang="he-IL" sz="1800"/>
              <a:t>ועד כיבויו בערב, לפני מנוחת הלילה הרצופה </a:t>
            </a:r>
            <a:r>
              <a:rPr lang="en-US" altLang="he-IL" sz="1800"/>
              <a:t>;</a:t>
            </a:r>
            <a:r>
              <a:rPr lang="he-IL" altLang="he-IL" sz="1800"/>
              <a:t> במרווח זמן זה מותרות 8 עד 9 שעות של נהיגה</a:t>
            </a:r>
          </a:p>
          <a:p>
            <a:pPr>
              <a:lnSpc>
                <a:spcPct val="100000"/>
              </a:lnSpc>
              <a:buFont typeface="Wingdings" pitchFamily="2" charset="2"/>
              <a:buNone/>
            </a:pPr>
            <a:r>
              <a:rPr lang="he-IL" altLang="he-IL" sz="1800"/>
              <a:t>בפועל, ברצפים שלא יעלו על 4 עד 4.5 שעות.</a:t>
            </a:r>
            <a:endParaRPr lang="en-US" altLang="he-IL" sz="1800"/>
          </a:p>
        </p:txBody>
      </p:sp>
    </p:spTree>
    <p:extLst>
      <p:ext uri="{BB962C8B-B14F-4D97-AF65-F5344CB8AC3E}">
        <p14:creationId xmlns:p14="http://schemas.microsoft.com/office/powerpoint/2010/main" val="1178922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עבירות לגבי שעות נהיגה בישראל</a:t>
            </a:r>
          </a:p>
        </p:txBody>
      </p:sp>
      <p:sp>
        <p:nvSpPr>
          <p:cNvPr id="3" name="Table Placeholder 2"/>
          <p:cNvSpPr>
            <a:spLocks noGrp="1"/>
          </p:cNvSpPr>
          <p:nvPr>
            <p:ph type="tbl" idx="1"/>
          </p:nvPr>
        </p:nvSpPr>
        <p:spPr/>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8208912" cy="8973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304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algn="ctr"/>
            <a:r>
              <a:rPr lang="he-IL" altLang="he-IL"/>
              <a:t>תעופה סיטונאית תיירות וקבוצות</a:t>
            </a:r>
            <a:endParaRPr lang="en-US" altLang="he-IL"/>
          </a:p>
        </p:txBody>
      </p:sp>
      <p:sp>
        <p:nvSpPr>
          <p:cNvPr id="195587" name="Rectangle 3"/>
          <p:cNvSpPr>
            <a:spLocks noGrp="1" noChangeArrowheads="1"/>
          </p:cNvSpPr>
          <p:nvPr>
            <p:ph type="body" idx="1"/>
          </p:nvPr>
        </p:nvSpPr>
        <p:spPr>
          <a:xfrm>
            <a:off x="-252413" y="1825625"/>
            <a:ext cx="9217026" cy="4411663"/>
          </a:xfrm>
        </p:spPr>
        <p:txBody>
          <a:bodyPr/>
          <a:lstStyle/>
          <a:p>
            <a:pPr>
              <a:buFont typeface="Wingdings" pitchFamily="2" charset="2"/>
              <a:buNone/>
            </a:pPr>
            <a:r>
              <a:rPr lang="he-IL" altLang="he-IL" sz="2600" b="1" u="sng"/>
              <a:t>קבוצות וטיולים מאורגנים</a:t>
            </a:r>
            <a:endParaRPr lang="he-IL" altLang="he-IL" sz="2600"/>
          </a:p>
          <a:p>
            <a:r>
              <a:rPr lang="he-IL" altLang="he-IL" sz="2600"/>
              <a:t>ברוב החברות הקימונאיות יש מחלקה סיטונאית לקבוצות</a:t>
            </a:r>
          </a:p>
          <a:p>
            <a:r>
              <a:rPr lang="he-IL" altLang="he-IL" sz="2600"/>
              <a:t>חברות טיולים קונות את טיסות הצ'רטר במזומן או באשראי</a:t>
            </a:r>
          </a:p>
          <a:p>
            <a:r>
              <a:rPr lang="he-IL" altLang="he-IL" sz="2600"/>
              <a:t>לעיתים יש חיבור בין שתי חברות טיולים לרכישת הטיסות</a:t>
            </a:r>
          </a:p>
          <a:p>
            <a:r>
              <a:rPr lang="he-IL" altLang="he-IL" sz="2600"/>
              <a:t>קניית הטיסות מתבצעת מראש לפני העונה להוזלת עלויות</a:t>
            </a:r>
          </a:p>
          <a:p>
            <a:pPr>
              <a:buFont typeface="Wingdings" pitchFamily="2" charset="2"/>
              <a:buNone/>
            </a:pPr>
            <a:r>
              <a:rPr lang="he-IL" altLang="he-IL" sz="2600"/>
              <a:t>	ואישורי מקומות בטיסה</a:t>
            </a:r>
          </a:p>
          <a:p>
            <a:r>
              <a:rPr lang="he-IL" altLang="he-IL" sz="2600"/>
              <a:t>חלוקת המקומות בטיסה : טיולים מאורגנים, בודדים, אנשי עסקים</a:t>
            </a:r>
            <a:endParaRPr lang="en-US" altLang="he-IL" sz="2600"/>
          </a:p>
        </p:txBody>
      </p:sp>
    </p:spTree>
    <p:extLst>
      <p:ext uri="{BB962C8B-B14F-4D97-AF65-F5344CB8AC3E}">
        <p14:creationId xmlns:p14="http://schemas.microsoft.com/office/powerpoint/2010/main" val="686179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3" y="2675467"/>
            <a:ext cx="8100888" cy="3450696"/>
          </a:xfrm>
        </p:spPr>
        <p:txBody>
          <a:bodyPr>
            <a:normAutofit/>
          </a:bodyPr>
          <a:lstStyle/>
          <a:p>
            <a:r>
              <a:rPr lang="he-IL" sz="2800" dirty="0"/>
              <a:t>איש הקשר בין </a:t>
            </a:r>
            <a:r>
              <a:rPr lang="he-IL" sz="2800" dirty="0" err="1"/>
              <a:t>האופרייטור</a:t>
            </a:r>
            <a:r>
              <a:rPr lang="he-IL" sz="2800" dirty="0"/>
              <a:t> לשטח (אינו מוגדר בחו"ל כ-"מדריך")</a:t>
            </a:r>
          </a:p>
          <a:p>
            <a:r>
              <a:rPr lang="he-IL" sz="2800" dirty="0"/>
              <a:t>אופי ההתקשרות (התחייבות, פרי-לנסר, הרגע האחרון)</a:t>
            </a:r>
          </a:p>
          <a:p>
            <a:r>
              <a:rPr lang="he-IL" sz="2800" dirty="0"/>
              <a:t>חיסכון בעלויות היכן שלא מתחייב מדריך מקומי (עלויות של כ- 140 אירו לחצי יום לא כולל טיפ)</a:t>
            </a:r>
          </a:p>
          <a:p>
            <a:r>
              <a:rPr lang="he-IL" sz="2800" dirty="0"/>
              <a:t>פגישה יום-יומיים לפני הטיול, הכנת "תיק מדריך"</a:t>
            </a:r>
          </a:p>
        </p:txBody>
      </p:sp>
      <p:sp>
        <p:nvSpPr>
          <p:cNvPr id="2" name="Title 1"/>
          <p:cNvSpPr>
            <a:spLocks noGrp="1"/>
          </p:cNvSpPr>
          <p:nvPr>
            <p:ph type="title"/>
          </p:nvPr>
        </p:nvSpPr>
        <p:spPr/>
        <p:txBody>
          <a:bodyPr/>
          <a:lstStyle/>
          <a:p>
            <a:r>
              <a:rPr lang="he-IL" dirty="0"/>
              <a:t>חשיבותו של מלווה הקבוצה</a:t>
            </a:r>
          </a:p>
        </p:txBody>
      </p:sp>
    </p:spTree>
    <p:extLst>
      <p:ext uri="{BB962C8B-B14F-4D97-AF65-F5344CB8AC3E}">
        <p14:creationId xmlns:p14="http://schemas.microsoft.com/office/powerpoint/2010/main" val="1376371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e-IL" dirty="0"/>
              <a:t>מו"פ</a:t>
            </a:r>
          </a:p>
          <a:p>
            <a:r>
              <a:rPr lang="he-IL" dirty="0"/>
              <a:t>הפקת חומר פרסומי</a:t>
            </a:r>
          </a:p>
          <a:p>
            <a:r>
              <a:rPr lang="he-IL" dirty="0"/>
              <a:t>פרסומת באמצעי התקשורת</a:t>
            </a:r>
          </a:p>
          <a:p>
            <a:r>
              <a:rPr lang="he-IL" dirty="0"/>
              <a:t>הרצאות לקהל</a:t>
            </a:r>
          </a:p>
          <a:p>
            <a:r>
              <a:rPr lang="he-IL" dirty="0"/>
              <a:t>סמינרים לסוכני נסיעות </a:t>
            </a:r>
            <a:r>
              <a:rPr lang="he-IL" dirty="0" err="1"/>
              <a:t>קימעונאיים</a:t>
            </a:r>
            <a:endParaRPr lang="he-IL" dirty="0"/>
          </a:p>
        </p:txBody>
      </p:sp>
      <p:sp>
        <p:nvSpPr>
          <p:cNvPr id="2" name="Title 1"/>
          <p:cNvSpPr>
            <a:spLocks noGrp="1"/>
          </p:cNvSpPr>
          <p:nvPr>
            <p:ph type="title"/>
          </p:nvPr>
        </p:nvSpPr>
        <p:spPr/>
        <p:txBody>
          <a:bodyPr/>
          <a:lstStyle/>
          <a:p>
            <a:r>
              <a:rPr lang="he-IL" dirty="0"/>
              <a:t>שיווק ומכירות</a:t>
            </a:r>
          </a:p>
        </p:txBody>
      </p:sp>
    </p:spTree>
    <p:extLst>
      <p:ext uri="{BB962C8B-B14F-4D97-AF65-F5344CB8AC3E}">
        <p14:creationId xmlns:p14="http://schemas.microsoft.com/office/powerpoint/2010/main" val="3004013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352928" cy="5688632"/>
          </a:xfrm>
        </p:spPr>
        <p:txBody>
          <a:bodyPr>
            <a:normAutofit fontScale="92500" lnSpcReduction="20000"/>
          </a:bodyPr>
          <a:lstStyle/>
          <a:p>
            <a:r>
              <a:rPr lang="he-IL" dirty="0"/>
              <a:t>רשימה הכוללת את כל הפרטים של הנוסעים</a:t>
            </a:r>
          </a:p>
          <a:p>
            <a:r>
              <a:rPr lang="he-IL" dirty="0"/>
              <a:t>רשימה עם פרטים חלקיים (שם + טלפון, </a:t>
            </a:r>
            <a:r>
              <a:rPr lang="en-US" dirty="0"/>
              <a:t>rooming list</a:t>
            </a:r>
            <a:r>
              <a:rPr lang="he-IL" dirty="0"/>
              <a:t>)</a:t>
            </a:r>
          </a:p>
          <a:p>
            <a:r>
              <a:rPr lang="he-IL" dirty="0"/>
              <a:t>אנשי קשר בארץ ובחו"ל</a:t>
            </a:r>
          </a:p>
          <a:p>
            <a:r>
              <a:rPr lang="he-IL" dirty="0" err="1"/>
              <a:t>תוכנית</a:t>
            </a:r>
            <a:r>
              <a:rPr lang="he-IL" dirty="0"/>
              <a:t> הטיול בעברית ובאנגלית</a:t>
            </a:r>
          </a:p>
          <a:p>
            <a:r>
              <a:rPr lang="he-IL" dirty="0"/>
              <a:t>שוברים בהסכמים מקדימים (אתרים – בדיקת שעות פתיחה בהתאם לתוכנית, מסעדות, מלונות)</a:t>
            </a:r>
          </a:p>
          <a:p>
            <a:r>
              <a:rPr lang="he-IL" dirty="0"/>
              <a:t>טיסות בינלאומיות ופנימיות (מידע, זמנים, כרטיס אלקטרוני). מידע מקדים מה מותר להטיס במטען היד, דרכונים ואשרות</a:t>
            </a:r>
          </a:p>
          <a:p>
            <a:r>
              <a:rPr lang="he-IL" dirty="0"/>
              <a:t>הנחייה להפנות למרפאת מטיילים</a:t>
            </a:r>
          </a:p>
          <a:p>
            <a:r>
              <a:rPr lang="he-IL" dirty="0"/>
              <a:t>כניסה לתפריט במלונות ובמסעדות (כשרות, הרגלים)</a:t>
            </a:r>
          </a:p>
          <a:p>
            <a:r>
              <a:rPr lang="en-US" dirty="0"/>
              <a:t>Divide</a:t>
            </a:r>
            <a:endParaRPr lang="he-IL" dirty="0"/>
          </a:p>
          <a:p>
            <a:r>
              <a:rPr lang="he-IL" dirty="0"/>
              <a:t>כסף - למקומות שהשובר אינו מכסה, טיפים לנותני השירות בחו"ל (כמה, האם להחתים), חרום, שכר הדרכה/אש"ל (פטור ממס 70-110$, והשלמת שכר שהוסכם בתלוש/חשבונית)</a:t>
            </a:r>
          </a:p>
          <a:p>
            <a:r>
              <a:rPr lang="he-IL" dirty="0"/>
              <a:t>דו"ח הוצאות</a:t>
            </a:r>
          </a:p>
          <a:p>
            <a:r>
              <a:rPr lang="he-IL" dirty="0"/>
              <a:t>העתק מדף מידע לנוסעים ודפי משוב מהנוסעים</a:t>
            </a:r>
          </a:p>
          <a:p>
            <a:r>
              <a:rPr lang="he-IL" dirty="0"/>
              <a:t>רשימת חריגים (ארוחות מיוחדות, כסאות גלגלים וכד')</a:t>
            </a:r>
          </a:p>
        </p:txBody>
      </p:sp>
      <p:sp>
        <p:nvSpPr>
          <p:cNvPr id="2" name="Title 1"/>
          <p:cNvSpPr>
            <a:spLocks noGrp="1"/>
          </p:cNvSpPr>
          <p:nvPr>
            <p:ph type="title"/>
          </p:nvPr>
        </p:nvSpPr>
        <p:spPr>
          <a:xfrm>
            <a:off x="323528" y="13513"/>
            <a:ext cx="8229600" cy="1143000"/>
          </a:xfrm>
        </p:spPr>
        <p:txBody>
          <a:bodyPr/>
          <a:lstStyle/>
          <a:p>
            <a:r>
              <a:rPr lang="he-IL" dirty="0"/>
              <a:t>תיק מלווה </a:t>
            </a:r>
            <a:r>
              <a:rPr lang="en-US" dirty="0"/>
              <a:t>T/L</a:t>
            </a:r>
            <a:endParaRPr lang="he-IL" dirty="0"/>
          </a:p>
        </p:txBody>
      </p:sp>
    </p:spTree>
    <p:extLst>
      <p:ext uri="{BB962C8B-B14F-4D97-AF65-F5344CB8AC3E}">
        <p14:creationId xmlns:p14="http://schemas.microsoft.com/office/powerpoint/2010/main" val="3094467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he-IL" dirty="0"/>
              <a:t>הנחיות למלווה בעת כניסת קבוצה למלון</a:t>
            </a:r>
          </a:p>
        </p:txBody>
      </p:sp>
      <p:sp>
        <p:nvSpPr>
          <p:cNvPr id="4" name="Content Placeholder 3"/>
          <p:cNvSpPr>
            <a:spLocks noGrp="1" noChangeArrowheads="1"/>
          </p:cNvSpPr>
          <p:nvPr>
            <p:ph idx="1"/>
          </p:nvPr>
        </p:nvSpPr>
        <p:spPr bwMode="auto">
          <a:xfrm>
            <a:off x="323529" y="1988840"/>
            <a:ext cx="8352928" cy="43204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lvl1pPr marL="342900" indent="-342900" algn="r" rtl="1" eaLnBrk="0" fontAlgn="base" hangingPunct="0">
              <a:spcBef>
                <a:spcPct val="20000"/>
              </a:spcBef>
              <a:spcAft>
                <a:spcPct val="0"/>
              </a:spcAft>
              <a:buClr>
                <a:schemeClr val="hlink"/>
              </a:buClr>
              <a:buSzPct val="90000"/>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cs typeface="+mn-cs"/>
              </a:defRPr>
            </a:lvl9pPr>
          </a:lstStyle>
          <a:p>
            <a:pPr eaLnBrk="1" hangingPunct="1">
              <a:lnSpc>
                <a:spcPct val="80000"/>
              </a:lnSpc>
              <a:defRPr/>
            </a:pPr>
            <a:r>
              <a:rPr lang="he-IL" sz="2800" dirty="0">
                <a:effectLst/>
              </a:rPr>
              <a:t>לפני הירידה מהאוטובוס: תודה לנהג, לא לשכוח חפצים, להתרכז בלובי להסברים, הנחיות לגבי המטען</a:t>
            </a:r>
          </a:p>
          <a:p>
            <a:pPr eaLnBrk="1" hangingPunct="1">
              <a:lnSpc>
                <a:spcPct val="80000"/>
              </a:lnSpc>
              <a:defRPr/>
            </a:pPr>
            <a:r>
              <a:rPr lang="he-IL" sz="2800" dirty="0">
                <a:effectLst/>
              </a:rPr>
              <a:t>כניסה למלון – </a:t>
            </a:r>
            <a:r>
              <a:rPr lang="en-US" sz="2800" b="1" dirty="0">
                <a:effectLst/>
              </a:rPr>
              <a:t>check in</a:t>
            </a:r>
            <a:r>
              <a:rPr lang="he-IL" sz="2800" dirty="0">
                <a:effectLst/>
              </a:rPr>
              <a:t> וסדר הפעילות של המדריך:</a:t>
            </a:r>
            <a:r>
              <a:rPr lang="he-IL" sz="2400" dirty="0">
                <a:effectLst/>
              </a:rPr>
              <a:t> </a:t>
            </a:r>
          </a:p>
          <a:p>
            <a:pPr eaLnBrk="1" hangingPunct="1">
              <a:lnSpc>
                <a:spcPct val="80000"/>
              </a:lnSpc>
              <a:defRPr/>
            </a:pPr>
            <a:r>
              <a:rPr lang="he-IL" sz="2400" dirty="0">
                <a:effectLst/>
              </a:rPr>
              <a:t>הודעה על שעת ארוחות והתכנסות.</a:t>
            </a:r>
          </a:p>
          <a:p>
            <a:pPr eaLnBrk="1" hangingPunct="1">
              <a:lnSpc>
                <a:spcPct val="80000"/>
              </a:lnSpc>
              <a:defRPr/>
            </a:pPr>
            <a:r>
              <a:rPr lang="he-IL" sz="2400" dirty="0">
                <a:effectLst/>
              </a:rPr>
              <a:t>וידוא התאמת חדרים לפי צורכי הלקוחות (מיטות זוגיות, יחידות </a:t>
            </a:r>
            <a:r>
              <a:rPr lang="he-IL" sz="2400" dirty="0" err="1">
                <a:effectLst/>
              </a:rPr>
              <a:t>וכו</a:t>
            </a:r>
            <a:r>
              <a:rPr lang="he-IL" sz="2400" dirty="0">
                <a:effectLst/>
              </a:rPr>
              <a:t>'...) </a:t>
            </a:r>
          </a:p>
          <a:p>
            <a:pPr eaLnBrk="1" hangingPunct="1">
              <a:lnSpc>
                <a:spcPct val="80000"/>
              </a:lnSpc>
              <a:defRPr/>
            </a:pPr>
            <a:r>
              <a:rPr lang="he-IL" sz="2400" dirty="0">
                <a:effectLst/>
              </a:rPr>
              <a:t>מספרי חדרים, (במיוחד של המדריך) </a:t>
            </a:r>
          </a:p>
          <a:p>
            <a:pPr eaLnBrk="1" hangingPunct="1">
              <a:lnSpc>
                <a:spcPct val="80000"/>
              </a:lnSpc>
              <a:defRPr/>
            </a:pPr>
            <a:r>
              <a:rPr lang="en-US" sz="2400" dirty="0">
                <a:effectLst/>
              </a:rPr>
              <a:t>rooming list</a:t>
            </a:r>
            <a:r>
              <a:rPr lang="he-IL" sz="2400" dirty="0">
                <a:effectLst/>
              </a:rPr>
              <a:t> עם העתק בכיס המדריך, והעתק לדלפק הקבלה.</a:t>
            </a:r>
          </a:p>
          <a:p>
            <a:pPr eaLnBrk="1" hangingPunct="1">
              <a:lnSpc>
                <a:spcPct val="80000"/>
              </a:lnSpc>
              <a:defRPr/>
            </a:pPr>
            <a:r>
              <a:rPr lang="he-IL" sz="2400" dirty="0">
                <a:effectLst/>
              </a:rPr>
              <a:t>מספר הטלפון של המדריך - חדר + סלולארי.</a:t>
            </a:r>
          </a:p>
          <a:p>
            <a:pPr eaLnBrk="1" hangingPunct="1">
              <a:lnSpc>
                <a:spcPct val="80000"/>
              </a:lnSpc>
              <a:defRPr/>
            </a:pPr>
            <a:r>
              <a:rPr lang="he-IL" sz="2400" dirty="0">
                <a:effectLst/>
              </a:rPr>
              <a:t>זמן המתנה בלובי המלון לתקלות ופתרונן.</a:t>
            </a:r>
          </a:p>
          <a:p>
            <a:pPr eaLnBrk="1" hangingPunct="1">
              <a:lnSpc>
                <a:spcPct val="80000"/>
              </a:lnSpc>
              <a:defRPr/>
            </a:pPr>
            <a:r>
              <a:rPr lang="he-IL" sz="2400" dirty="0">
                <a:effectLst/>
              </a:rPr>
              <a:t>וידוא מיקום חדר האוכל לערב + לבוקר.</a:t>
            </a:r>
          </a:p>
          <a:p>
            <a:pPr eaLnBrk="1" hangingPunct="1">
              <a:lnSpc>
                <a:spcPct val="80000"/>
              </a:lnSpc>
              <a:defRPr/>
            </a:pPr>
            <a:r>
              <a:rPr lang="he-IL" sz="2400" dirty="0">
                <a:effectLst/>
              </a:rPr>
              <a:t>הבהרות לאופי החדרים + הוצאות אישיות של המטיילים.</a:t>
            </a:r>
          </a:p>
          <a:p>
            <a:pPr eaLnBrk="1" hangingPunct="1">
              <a:lnSpc>
                <a:spcPct val="80000"/>
              </a:lnSpc>
              <a:defRPr/>
            </a:pPr>
            <a:r>
              <a:rPr lang="he-IL" sz="2400" dirty="0">
                <a:effectLst/>
              </a:rPr>
              <a:t>הבהרת שעת היציאה למחרת בבוקר + שעת ארוחת הבוקר.</a:t>
            </a:r>
          </a:p>
          <a:p>
            <a:pPr eaLnBrk="1" hangingPunct="1">
              <a:lnSpc>
                <a:spcPct val="80000"/>
              </a:lnSpc>
              <a:defRPr/>
            </a:pPr>
            <a:r>
              <a:rPr lang="he-IL" sz="2400" dirty="0">
                <a:effectLst/>
              </a:rPr>
              <a:t>הנחיה לגבי כל הדרוש ליום המחרת, לצורכי אריזה נבונה. </a:t>
            </a:r>
          </a:p>
        </p:txBody>
      </p:sp>
    </p:spTree>
    <p:extLst>
      <p:ext uri="{BB962C8B-B14F-4D97-AF65-F5344CB8AC3E}">
        <p14:creationId xmlns:p14="http://schemas.microsoft.com/office/powerpoint/2010/main" val="3251545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he-IL" dirty="0"/>
              <a:t>הנחיות למלווה בעת יציאת הקבוצה מהמלון</a:t>
            </a:r>
          </a:p>
        </p:txBody>
      </p:sp>
      <p:sp>
        <p:nvSpPr>
          <p:cNvPr id="4" name="Content Placeholder 3"/>
          <p:cNvSpPr>
            <a:spLocks noGrp="1" noChangeArrowheads="1"/>
          </p:cNvSpPr>
          <p:nvPr>
            <p:ph idx="1"/>
          </p:nvPr>
        </p:nvSpPr>
        <p:spPr bwMode="auto">
          <a:xfrm>
            <a:off x="755576" y="2492896"/>
            <a:ext cx="7732381" cy="38492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lvl1pPr marL="342900" indent="-342900" algn="r" rtl="1" eaLnBrk="0" fontAlgn="base" hangingPunct="0">
              <a:spcBef>
                <a:spcPct val="20000"/>
              </a:spcBef>
              <a:spcAft>
                <a:spcPct val="0"/>
              </a:spcAft>
              <a:buClr>
                <a:schemeClr val="hlink"/>
              </a:buClr>
              <a:buSzPct val="90000"/>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cs typeface="+mn-cs"/>
              </a:defRPr>
            </a:lvl9pPr>
          </a:lstStyle>
          <a:p>
            <a:pPr eaLnBrk="1" hangingPunct="1">
              <a:defRPr/>
            </a:pPr>
            <a:r>
              <a:rPr lang="he-IL" dirty="0">
                <a:effectLst/>
              </a:rPr>
              <a:t>יציאה מהמלון – </a:t>
            </a:r>
            <a:r>
              <a:rPr lang="en-US" b="1" dirty="0">
                <a:effectLst/>
              </a:rPr>
              <a:t>check out</a:t>
            </a:r>
            <a:r>
              <a:rPr lang="he-IL" b="1" dirty="0">
                <a:effectLst/>
              </a:rPr>
              <a:t>.</a:t>
            </a:r>
          </a:p>
          <a:p>
            <a:pPr eaLnBrk="1" hangingPunct="1">
              <a:defRPr/>
            </a:pPr>
            <a:r>
              <a:rPr lang="he-IL" sz="2400" dirty="0">
                <a:effectLst/>
              </a:rPr>
              <a:t>וידוא השלמת א. בוקר + מתן זמן לשירותים.</a:t>
            </a:r>
          </a:p>
          <a:p>
            <a:pPr eaLnBrk="1" hangingPunct="1">
              <a:defRPr/>
            </a:pPr>
            <a:r>
              <a:rPr lang="he-IL" sz="2400" dirty="0">
                <a:effectLst/>
              </a:rPr>
              <a:t>החלפות כספים למיניהם.</a:t>
            </a:r>
          </a:p>
          <a:p>
            <a:pPr eaLnBrk="1" hangingPunct="1">
              <a:defRPr/>
            </a:pPr>
            <a:r>
              <a:rPr lang="he-IL" sz="2400" dirty="0">
                <a:effectLst/>
              </a:rPr>
              <a:t>וידוא שלא נשכח דבר בחדר (עלול לגרום לעיכובים קשים </a:t>
            </a:r>
            <a:r>
              <a:rPr lang="he-IL" sz="2400" dirty="0" err="1">
                <a:effectLst/>
              </a:rPr>
              <a:t>בלו"ז</a:t>
            </a:r>
            <a:r>
              <a:rPr lang="he-IL" sz="2400" dirty="0">
                <a:effectLst/>
              </a:rPr>
              <a:t> הטיול בהמשך היום, במיוחד אם נשכח משהו חשוב).</a:t>
            </a:r>
          </a:p>
          <a:p>
            <a:pPr eaLnBrk="1" hangingPunct="1">
              <a:defRPr/>
            </a:pPr>
            <a:r>
              <a:rPr lang="he-IL" sz="2400" dirty="0">
                <a:effectLst/>
              </a:rPr>
              <a:t>וידוא החזרת מפתחות לקבלה.</a:t>
            </a:r>
          </a:p>
          <a:p>
            <a:pPr eaLnBrk="1" hangingPunct="1">
              <a:defRPr/>
            </a:pPr>
            <a:r>
              <a:rPr lang="he-IL" sz="2400" dirty="0">
                <a:effectLst/>
              </a:rPr>
              <a:t>וידוא סגירת חשבונות לכל החדרים.</a:t>
            </a:r>
          </a:p>
          <a:p>
            <a:pPr eaLnBrk="1" hangingPunct="1">
              <a:defRPr/>
            </a:pPr>
            <a:r>
              <a:rPr lang="he-IL" sz="2400" dirty="0">
                <a:effectLst/>
              </a:rPr>
              <a:t>חלוקת תשר מטעם הסוכן/ קבוצה במעטפות נפרדות למחלקות השונות.</a:t>
            </a:r>
          </a:p>
          <a:p>
            <a:pPr eaLnBrk="1" hangingPunct="1">
              <a:defRPr/>
            </a:pPr>
            <a:endParaRPr lang="en-US" sz="2400" dirty="0">
              <a:effectLst/>
            </a:endParaRPr>
          </a:p>
        </p:txBody>
      </p:sp>
    </p:spTree>
    <p:extLst>
      <p:ext uri="{BB962C8B-B14F-4D97-AF65-F5344CB8AC3E}">
        <p14:creationId xmlns:p14="http://schemas.microsoft.com/office/powerpoint/2010/main" val="1815853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he-IL" dirty="0"/>
          </a:p>
        </p:txBody>
      </p:sp>
      <p:sp>
        <p:nvSpPr>
          <p:cNvPr id="3" name="Title 2"/>
          <p:cNvSpPr>
            <a:spLocks noGrp="1"/>
          </p:cNvSpPr>
          <p:nvPr>
            <p:ph type="title"/>
          </p:nvPr>
        </p:nvSpPr>
        <p:spPr/>
        <p:txBody>
          <a:bodyPr/>
          <a:lstStyle/>
          <a:p>
            <a:r>
              <a:rPr lang="he-IL" dirty="0"/>
              <a:t>דוגמא לדף מידע לנוסע</a:t>
            </a:r>
          </a:p>
        </p:txBody>
      </p:sp>
    </p:spTree>
    <p:extLst>
      <p:ext uri="{BB962C8B-B14F-4D97-AF65-F5344CB8AC3E}">
        <p14:creationId xmlns:p14="http://schemas.microsoft.com/office/powerpoint/2010/main" val="934060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he-IL" dirty="0"/>
              <a:t>שם הנוסע ומספר הטיול (יעד, תאריך יציאה)</a:t>
            </a:r>
          </a:p>
          <a:p>
            <a:r>
              <a:rPr lang="he-IL" dirty="0"/>
              <a:t>תהליך מתן המידע והשירות טרם היציאה</a:t>
            </a:r>
          </a:p>
          <a:p>
            <a:r>
              <a:rPr lang="he-IL" dirty="0"/>
              <a:t>אופן הצגת המסמכים, התנאים והדרישות</a:t>
            </a:r>
          </a:p>
          <a:p>
            <a:r>
              <a:rPr lang="he-IL" dirty="0"/>
              <a:t>איכות ורמת הארגון וההדרכה של מלווה הקבוצה</a:t>
            </a:r>
          </a:p>
          <a:p>
            <a:r>
              <a:rPr lang="he-IL" dirty="0"/>
              <a:t>איכות האוטובוס והנהג</a:t>
            </a:r>
          </a:p>
          <a:p>
            <a:r>
              <a:rPr lang="he-IL" dirty="0"/>
              <a:t>שביעות רצון מרמת בתי המלון והשרות בהם, לפי יעדים</a:t>
            </a:r>
          </a:p>
          <a:p>
            <a:r>
              <a:rPr lang="he-IL" dirty="0"/>
              <a:t>איכות המדריכים המקומיים</a:t>
            </a:r>
          </a:p>
        </p:txBody>
      </p:sp>
      <p:sp>
        <p:nvSpPr>
          <p:cNvPr id="3" name="Title 2"/>
          <p:cNvSpPr>
            <a:spLocks noGrp="1"/>
          </p:cNvSpPr>
          <p:nvPr>
            <p:ph type="title"/>
          </p:nvPr>
        </p:nvSpPr>
        <p:spPr/>
        <p:txBody>
          <a:bodyPr>
            <a:normAutofit fontScale="90000"/>
          </a:bodyPr>
          <a:lstStyle/>
          <a:p>
            <a:r>
              <a:rPr lang="he-IL" dirty="0"/>
              <a:t>הכנת דף משוב לנוסע</a:t>
            </a:r>
            <a:br>
              <a:rPr lang="he-IL" dirty="0"/>
            </a:br>
            <a:r>
              <a:rPr lang="he-IL" dirty="0"/>
              <a:t>(הכנת סקר באמצעות </a:t>
            </a:r>
            <a:r>
              <a:rPr lang="en-US" dirty="0"/>
              <a:t>Google docs</a:t>
            </a:r>
            <a:r>
              <a:rPr lang="he-IL" dirty="0"/>
              <a:t>)</a:t>
            </a:r>
          </a:p>
        </p:txBody>
      </p:sp>
    </p:spTree>
    <p:extLst>
      <p:ext uri="{BB962C8B-B14F-4D97-AF65-F5344CB8AC3E}">
        <p14:creationId xmlns:p14="http://schemas.microsoft.com/office/powerpoint/2010/main" val="994098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he-IL" dirty="0"/>
              <a:t>בהדגמה על צפון איטליה</a:t>
            </a:r>
          </a:p>
          <a:p>
            <a:r>
              <a:rPr lang="he-IL" dirty="0">
                <a:hlinkClick r:id="rId2"/>
              </a:rPr>
              <a:t>חברת אשת </a:t>
            </a:r>
            <a:r>
              <a:rPr lang="he-IL" dirty="0" err="1">
                <a:hlinkClick r:id="rId2"/>
              </a:rPr>
              <a:t>טורס</a:t>
            </a:r>
            <a:endParaRPr lang="he-IL" dirty="0"/>
          </a:p>
          <a:p>
            <a:r>
              <a:rPr lang="he-IL" dirty="0">
                <a:hlinkClick r:id="rId3"/>
              </a:rPr>
              <a:t>חברת </a:t>
            </a:r>
            <a:r>
              <a:rPr lang="he-IL" dirty="0" err="1">
                <a:hlinkClick r:id="rId3"/>
              </a:rPr>
              <a:t>איסתא</a:t>
            </a:r>
            <a:endParaRPr lang="he-IL" dirty="0"/>
          </a:p>
          <a:p>
            <a:r>
              <a:rPr lang="he-IL" dirty="0">
                <a:hlinkClick r:id="rId4"/>
              </a:rPr>
              <a:t>חברת נתור</a:t>
            </a:r>
            <a:endParaRPr lang="he-IL" dirty="0"/>
          </a:p>
          <a:p>
            <a:endParaRPr lang="he-IL" dirty="0"/>
          </a:p>
          <a:p>
            <a:r>
              <a:rPr lang="he-IL" dirty="0"/>
              <a:t>עבודת כיתה</a:t>
            </a:r>
            <a:r>
              <a:rPr lang="he-IL"/>
              <a:t>, עריכת טבלאות </a:t>
            </a:r>
            <a:r>
              <a:rPr lang="he-IL" dirty="0"/>
              <a:t>השוואה</a:t>
            </a:r>
          </a:p>
        </p:txBody>
      </p:sp>
      <p:sp>
        <p:nvSpPr>
          <p:cNvPr id="3" name="Title 2"/>
          <p:cNvSpPr>
            <a:spLocks noGrp="1"/>
          </p:cNvSpPr>
          <p:nvPr>
            <p:ph type="title"/>
          </p:nvPr>
        </p:nvSpPr>
        <p:spPr/>
        <p:txBody>
          <a:bodyPr/>
          <a:lstStyle/>
          <a:p>
            <a:r>
              <a:rPr lang="he-IL" dirty="0"/>
              <a:t>השוואת טיולים מאורגנים</a:t>
            </a:r>
          </a:p>
        </p:txBody>
      </p:sp>
    </p:spTree>
    <p:extLst>
      <p:ext uri="{BB962C8B-B14F-4D97-AF65-F5344CB8AC3E}">
        <p14:creationId xmlns:p14="http://schemas.microsoft.com/office/powerpoint/2010/main" val="3177126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he-IL"/>
          </a:p>
        </p:txBody>
      </p:sp>
      <p:sp>
        <p:nvSpPr>
          <p:cNvPr id="3" name="Title 2"/>
          <p:cNvSpPr>
            <a:spLocks noGrp="1"/>
          </p:cNvSpPr>
          <p:nvPr>
            <p:ph type="title"/>
          </p:nvPr>
        </p:nvSpPr>
        <p:spPr/>
        <p:txBody>
          <a:bodyPr/>
          <a:lstStyle/>
          <a:p>
            <a:r>
              <a:rPr lang="he-IL" dirty="0"/>
              <a:t>דף איסוף נתונים להמחרה</a:t>
            </a:r>
          </a:p>
        </p:txBody>
      </p:sp>
    </p:spTree>
    <p:extLst>
      <p:ext uri="{BB962C8B-B14F-4D97-AF65-F5344CB8AC3E}">
        <p14:creationId xmlns:p14="http://schemas.microsoft.com/office/powerpoint/2010/main" val="1779018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e-IL" dirty="0"/>
              <a:t>טיולי "חוברת"</a:t>
            </a:r>
          </a:p>
        </p:txBody>
      </p:sp>
      <p:sp>
        <p:nvSpPr>
          <p:cNvPr id="4" name="Rectangle 3"/>
          <p:cNvSpPr>
            <a:spLocks noGrp="1" noChangeArrowheads="1"/>
          </p:cNvSpPr>
          <p:nvPr>
            <p:ph idx="1"/>
          </p:nvPr>
        </p:nvSpPr>
        <p:spPr>
          <a:xfrm>
            <a:off x="35496" y="2460029"/>
            <a:ext cx="8856984" cy="4713387"/>
          </a:xfrm>
        </p:spPr>
        <p:txBody>
          <a:bodyPr>
            <a:normAutofit/>
          </a:bodyPr>
          <a:lstStyle/>
          <a:p>
            <a:pPr>
              <a:lnSpc>
                <a:spcPct val="90000"/>
              </a:lnSpc>
            </a:pPr>
            <a:r>
              <a:rPr lang="he-IL" altLang="he-IL" sz="2100" dirty="0"/>
              <a:t>עיצוב החוברת מקרין מה מוכרים</a:t>
            </a:r>
          </a:p>
          <a:p>
            <a:pPr>
              <a:lnSpc>
                <a:spcPct val="90000"/>
              </a:lnSpc>
            </a:pPr>
            <a:r>
              <a:rPr lang="he-IL" altLang="he-IL" sz="2100" dirty="0"/>
              <a:t>משתדלים לא להכניס מה שלא נמכר</a:t>
            </a:r>
          </a:p>
          <a:p>
            <a:pPr>
              <a:lnSpc>
                <a:spcPct val="90000"/>
              </a:lnSpc>
            </a:pPr>
            <a:r>
              <a:rPr lang="he-IL" altLang="he-IL" sz="2100" dirty="0"/>
              <a:t>שידור אמינות דרך תמונות והמחשה</a:t>
            </a:r>
          </a:p>
          <a:p>
            <a:pPr>
              <a:lnSpc>
                <a:spcPct val="90000"/>
              </a:lnSpc>
            </a:pPr>
            <a:r>
              <a:rPr lang="he-IL" altLang="he-IL" sz="2100" dirty="0"/>
              <a:t>לכל טיול יש שם (לעיתים כללי)</a:t>
            </a:r>
          </a:p>
          <a:p>
            <a:pPr>
              <a:lnSpc>
                <a:spcPct val="90000"/>
              </a:lnSpc>
            </a:pPr>
            <a:r>
              <a:rPr lang="he-IL" altLang="he-IL" sz="2100" dirty="0"/>
              <a:t>לכל טיול ישנו קוד (2 אותיות לצ'רטר ו- 3 לטיסה סדירה)</a:t>
            </a:r>
          </a:p>
          <a:p>
            <a:pPr>
              <a:lnSpc>
                <a:spcPct val="90000"/>
              </a:lnSpc>
            </a:pPr>
            <a:r>
              <a:rPr lang="he-IL" altLang="he-IL" sz="2100" dirty="0"/>
              <a:t>מס' הימים/לילות : הנורמה בשוק הישראלי יום היציאה ויום החזרה נכללים בספירה</a:t>
            </a:r>
          </a:p>
          <a:p>
            <a:pPr>
              <a:lnSpc>
                <a:spcPct val="90000"/>
              </a:lnSpc>
            </a:pPr>
            <a:r>
              <a:rPr lang="he-IL" altLang="he-IL" sz="2100" dirty="0"/>
              <a:t>אופי הטיול, ייחודו ואטרקציה </a:t>
            </a:r>
            <a:r>
              <a:rPr lang="he-IL" altLang="he-IL" sz="2100" dirty="0" err="1"/>
              <a:t>מכירתית</a:t>
            </a:r>
            <a:endParaRPr lang="he-IL" altLang="he-IL" sz="2100" dirty="0"/>
          </a:p>
          <a:p>
            <a:pPr>
              <a:lnSpc>
                <a:spcPct val="90000"/>
              </a:lnSpc>
            </a:pPr>
            <a:r>
              <a:rPr lang="he-IL" altLang="he-IL" sz="2100" dirty="0"/>
              <a:t>קטעי השיא בטיול (</a:t>
            </a:r>
            <a:r>
              <a:rPr lang="en-US" altLang="he-IL" sz="2100" dirty="0"/>
              <a:t>HIGHLIGHTS</a:t>
            </a:r>
            <a:r>
              <a:rPr lang="he-IL" altLang="he-IL" sz="2100" dirty="0"/>
              <a:t>)</a:t>
            </a:r>
          </a:p>
          <a:p>
            <a:pPr>
              <a:lnSpc>
                <a:spcPct val="90000"/>
              </a:lnSpc>
            </a:pPr>
            <a:r>
              <a:rPr lang="he-IL" altLang="he-IL" sz="2100" dirty="0"/>
              <a:t>אטרקציות לאורך הטיול, רשימה של מקומות כלולים בטיול הספציפי</a:t>
            </a:r>
          </a:p>
          <a:p>
            <a:pPr>
              <a:lnSpc>
                <a:spcPct val="90000"/>
              </a:lnSpc>
            </a:pPr>
            <a:r>
              <a:rPr lang="he-IL" altLang="he-IL" sz="2100" dirty="0"/>
              <a:t>רשימה של דברים כלולים</a:t>
            </a:r>
          </a:p>
          <a:p>
            <a:pPr>
              <a:lnSpc>
                <a:spcPct val="90000"/>
              </a:lnSpc>
            </a:pPr>
            <a:r>
              <a:rPr lang="he-IL" altLang="he-IL" sz="2100" dirty="0"/>
              <a:t>מחיר הטיול צריך להיות אחיד</a:t>
            </a:r>
            <a:endParaRPr lang="en-US" altLang="he-IL" sz="2100" dirty="0"/>
          </a:p>
        </p:txBody>
      </p:sp>
    </p:spTree>
    <p:extLst>
      <p:ext uri="{BB962C8B-B14F-4D97-AF65-F5344CB8AC3E}">
        <p14:creationId xmlns:p14="http://schemas.microsoft.com/office/powerpoint/2010/main" val="1228144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he-IL" dirty="0"/>
              <a:t>הנחיות לפני הנסיעה (ביטוח, עדכונים, אשרות, חיסונים)</a:t>
            </a:r>
          </a:p>
          <a:p>
            <a:r>
              <a:rPr lang="he-IL" dirty="0"/>
              <a:t>תכנית הטיול </a:t>
            </a:r>
          </a:p>
          <a:p>
            <a:r>
              <a:rPr lang="he-IL" dirty="0"/>
              <a:t>טיסות</a:t>
            </a:r>
          </a:p>
          <a:p>
            <a:r>
              <a:rPr lang="he-IL" dirty="0"/>
              <a:t>המחיר כולל / אינו כולל</a:t>
            </a:r>
          </a:p>
          <a:p>
            <a:r>
              <a:rPr lang="he-IL" dirty="0"/>
              <a:t>תנאים ודמי ביטול</a:t>
            </a:r>
          </a:p>
          <a:p>
            <a:r>
              <a:rPr lang="he-IL" dirty="0"/>
              <a:t>מה לא לשכוח לקחת</a:t>
            </a:r>
          </a:p>
          <a:p>
            <a:r>
              <a:rPr lang="he-IL" dirty="0"/>
              <a:t>נושא התשר</a:t>
            </a:r>
          </a:p>
          <a:p>
            <a:r>
              <a:rPr lang="he-IL" dirty="0"/>
              <a:t>משובים</a:t>
            </a:r>
          </a:p>
        </p:txBody>
      </p:sp>
      <p:sp>
        <p:nvSpPr>
          <p:cNvPr id="2" name="Title 1"/>
          <p:cNvSpPr>
            <a:spLocks noGrp="1"/>
          </p:cNvSpPr>
          <p:nvPr>
            <p:ph type="title"/>
          </p:nvPr>
        </p:nvSpPr>
        <p:spPr/>
        <p:txBody>
          <a:bodyPr/>
          <a:lstStyle/>
          <a:p>
            <a:r>
              <a:rPr lang="he-IL" dirty="0"/>
              <a:t>דף הנחיות למטייל</a:t>
            </a:r>
          </a:p>
        </p:txBody>
      </p:sp>
    </p:spTree>
    <p:extLst>
      <p:ext uri="{BB962C8B-B14F-4D97-AF65-F5344CB8AC3E}">
        <p14:creationId xmlns:p14="http://schemas.microsoft.com/office/powerpoint/2010/main" val="1924011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e-IL" dirty="0"/>
              <a:t>המחיר כולל</a:t>
            </a:r>
          </a:p>
        </p:txBody>
      </p:sp>
      <p:sp>
        <p:nvSpPr>
          <p:cNvPr id="4" name="Rectangle 3"/>
          <p:cNvSpPr>
            <a:spLocks noGrp="1" noChangeArrowheads="1"/>
          </p:cNvSpPr>
          <p:nvPr>
            <p:ph idx="1"/>
          </p:nvPr>
        </p:nvSpPr>
        <p:spPr>
          <a:xfrm>
            <a:off x="251521" y="2675467"/>
            <a:ext cx="8784976" cy="3450696"/>
          </a:xfrm>
        </p:spPr>
        <p:txBody>
          <a:bodyPr>
            <a:normAutofit fontScale="92500" lnSpcReduction="20000"/>
          </a:bodyPr>
          <a:lstStyle/>
          <a:p>
            <a:pPr>
              <a:lnSpc>
                <a:spcPct val="90000"/>
              </a:lnSpc>
            </a:pPr>
            <a:r>
              <a:rPr lang="he-IL" altLang="he-IL" sz="2600" dirty="0"/>
              <a:t>הדרכה מקומית חצי יום או צמוד לכל התקופה עפ"י חוק מקומי</a:t>
            </a:r>
          </a:p>
          <a:p>
            <a:pPr>
              <a:lnSpc>
                <a:spcPct val="90000"/>
              </a:lnSpc>
            </a:pPr>
            <a:r>
              <a:rPr lang="en-US" altLang="he-IL" sz="2600" dirty="0"/>
              <a:t>sight seeing</a:t>
            </a:r>
            <a:endParaRPr lang="he-IL" altLang="he-IL" sz="2600" dirty="0"/>
          </a:p>
          <a:p>
            <a:pPr>
              <a:lnSpc>
                <a:spcPct val="90000"/>
              </a:lnSpc>
            </a:pPr>
            <a:r>
              <a:rPr lang="he-IL" altLang="he-IL" sz="2600" dirty="0"/>
              <a:t>דמי כניסה כמפורט בתוכנית האתרים בתוכנית</a:t>
            </a:r>
          </a:p>
          <a:p>
            <a:pPr>
              <a:lnSpc>
                <a:spcPct val="90000"/>
              </a:lnSpc>
            </a:pPr>
            <a:r>
              <a:rPr lang="he-IL" altLang="he-IL" sz="2600" dirty="0"/>
              <a:t>ביקורים מיוחדים כלול בתוכנית ועולים כסף פירוט נוסף </a:t>
            </a:r>
          </a:p>
          <a:p>
            <a:pPr>
              <a:lnSpc>
                <a:spcPct val="90000"/>
              </a:lnSpc>
            </a:pPr>
            <a:r>
              <a:rPr lang="he-IL" altLang="he-IL" sz="2600" dirty="0"/>
              <a:t>התאמה בין התוכנית בעברית לתוכנית המקומית </a:t>
            </a:r>
            <a:r>
              <a:rPr lang="en-US" altLang="he-IL" sz="2600" dirty="0"/>
              <a:t>(ITINTERARY)</a:t>
            </a:r>
            <a:endParaRPr lang="he-IL" altLang="he-IL" sz="2600" dirty="0"/>
          </a:p>
          <a:p>
            <a:pPr>
              <a:lnSpc>
                <a:spcPct val="90000"/>
              </a:lnSpc>
            </a:pPr>
            <a:r>
              <a:rPr lang="he-IL" altLang="he-IL" sz="2600" dirty="0"/>
              <a:t>רשימת כניסות לאתרים מהספק המקומי כלולים במחיר</a:t>
            </a:r>
          </a:p>
          <a:p>
            <a:pPr>
              <a:lnSpc>
                <a:spcPct val="90000"/>
              </a:lnSpc>
            </a:pPr>
            <a:r>
              <a:rPr lang="he-IL" altLang="he-IL" sz="2600" dirty="0"/>
              <a:t>מקסימום כלים לתפעול הטיול הטוב ביותר</a:t>
            </a:r>
          </a:p>
          <a:p>
            <a:pPr>
              <a:lnSpc>
                <a:spcPct val="90000"/>
              </a:lnSpc>
            </a:pPr>
            <a:r>
              <a:rPr lang="he-IL" altLang="he-IL" sz="2600" dirty="0"/>
              <a:t>עבודה עם ספק מקומי המתאים לסוג הטיול</a:t>
            </a:r>
          </a:p>
          <a:p>
            <a:pPr>
              <a:lnSpc>
                <a:spcPct val="90000"/>
              </a:lnSpc>
            </a:pPr>
            <a:r>
              <a:rPr lang="he-IL" altLang="he-IL" sz="2600" dirty="0"/>
              <a:t>טיפים מחולקים לנותני השרות :</a:t>
            </a:r>
          </a:p>
          <a:p>
            <a:pPr>
              <a:lnSpc>
                <a:spcPct val="90000"/>
              </a:lnSpc>
              <a:buFont typeface="Wingdings" pitchFamily="2" charset="2"/>
              <a:buNone/>
            </a:pPr>
            <a:r>
              <a:rPr lang="he-IL" altLang="he-IL" sz="2600" dirty="0"/>
              <a:t>		לנהג, לסבלים, למדריך המקומי, למלצרים בארוחות הטיול</a:t>
            </a:r>
          </a:p>
        </p:txBody>
      </p:sp>
    </p:spTree>
    <p:extLst>
      <p:ext uri="{BB962C8B-B14F-4D97-AF65-F5344CB8AC3E}">
        <p14:creationId xmlns:p14="http://schemas.microsoft.com/office/powerpoint/2010/main" val="2646340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484" y="2564904"/>
            <a:ext cx="8229600" cy="1512168"/>
          </a:xfrm>
        </p:spPr>
        <p:txBody>
          <a:bodyPr/>
          <a:lstStyle/>
          <a:p>
            <a:r>
              <a:rPr lang="he-IL" dirty="0"/>
              <a:t>סיטונאות </a:t>
            </a:r>
            <a:r>
              <a:rPr lang="en-US" dirty="0"/>
              <a:t>Wholesale Tour Operator</a:t>
            </a:r>
          </a:p>
          <a:p>
            <a:r>
              <a:rPr lang="he-IL" dirty="0"/>
              <a:t>קמעונאות </a:t>
            </a:r>
            <a:r>
              <a:rPr lang="en-US" dirty="0"/>
              <a:t>Retail Tour Operator</a:t>
            </a:r>
            <a:r>
              <a:rPr lang="he-IL" dirty="0"/>
              <a:t> "שיווק ישיר"</a:t>
            </a:r>
            <a:endParaRPr lang="en-US" dirty="0"/>
          </a:p>
          <a:p>
            <a:r>
              <a:rPr lang="he-IL" dirty="0"/>
              <a:t>שילוב של השניים</a:t>
            </a:r>
          </a:p>
        </p:txBody>
      </p:sp>
      <p:sp>
        <p:nvSpPr>
          <p:cNvPr id="2" name="Title 1"/>
          <p:cNvSpPr>
            <a:spLocks noGrp="1"/>
          </p:cNvSpPr>
          <p:nvPr>
            <p:ph type="title"/>
          </p:nvPr>
        </p:nvSpPr>
        <p:spPr>
          <a:xfrm>
            <a:off x="395536" y="3573016"/>
            <a:ext cx="8229600" cy="1143000"/>
          </a:xfrm>
        </p:spPr>
        <p:txBody>
          <a:bodyPr/>
          <a:lstStyle/>
          <a:p>
            <a:r>
              <a:rPr lang="he-IL" dirty="0"/>
              <a:t>נציגות  </a:t>
            </a:r>
            <a:r>
              <a:rPr lang="en-US" dirty="0"/>
              <a:t>GSA</a:t>
            </a:r>
            <a:endParaRPr lang="he-IL"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a:t>הפצה</a:t>
            </a:r>
            <a:endParaRPr lang="he-IL" dirty="0"/>
          </a:p>
        </p:txBody>
      </p:sp>
      <p:sp>
        <p:nvSpPr>
          <p:cNvPr id="5" name="Content Placeholder 2"/>
          <p:cNvSpPr txBox="1">
            <a:spLocks/>
          </p:cNvSpPr>
          <p:nvPr/>
        </p:nvSpPr>
        <p:spPr>
          <a:xfrm>
            <a:off x="467544" y="4437112"/>
            <a:ext cx="8229600" cy="2116832"/>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dirty="0"/>
              <a:t>שיווק מוצרים מוגמרים של מפעילים בינלאומיים (קרוז, רכב שכור, טיולים מאורגנים מחו"ל, נציגות רשתות בתי מלון, נציגות אטרקציות, חברות תעופה וכד')</a:t>
            </a:r>
          </a:p>
        </p:txBody>
      </p:sp>
    </p:spTree>
    <p:extLst>
      <p:ext uri="{BB962C8B-B14F-4D97-AF65-F5344CB8AC3E}">
        <p14:creationId xmlns:p14="http://schemas.microsoft.com/office/powerpoint/2010/main" val="1131112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he-IL"/>
          </a:p>
        </p:txBody>
      </p:sp>
      <p:sp>
        <p:nvSpPr>
          <p:cNvPr id="3" name="Title 2"/>
          <p:cNvSpPr>
            <a:spLocks noGrp="1"/>
          </p:cNvSpPr>
          <p:nvPr>
            <p:ph type="title"/>
          </p:nvPr>
        </p:nvSpPr>
        <p:spPr/>
        <p:txBody>
          <a:bodyPr/>
          <a:lstStyle/>
          <a:p>
            <a:r>
              <a:rPr lang="he-IL" dirty="0"/>
              <a:t>המחיר אינו כולל</a:t>
            </a:r>
          </a:p>
        </p:txBody>
      </p:sp>
    </p:spTree>
    <p:extLst>
      <p:ext uri="{BB962C8B-B14F-4D97-AF65-F5344CB8AC3E}">
        <p14:creationId xmlns:p14="http://schemas.microsoft.com/office/powerpoint/2010/main" val="2780497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he-IL"/>
          </a:p>
        </p:txBody>
      </p:sp>
      <p:sp>
        <p:nvSpPr>
          <p:cNvPr id="3" name="Title 2"/>
          <p:cNvSpPr>
            <a:spLocks noGrp="1"/>
          </p:cNvSpPr>
          <p:nvPr>
            <p:ph type="title"/>
          </p:nvPr>
        </p:nvSpPr>
        <p:spPr/>
        <p:txBody>
          <a:bodyPr/>
          <a:lstStyle/>
          <a:p>
            <a:r>
              <a:rPr lang="he-IL" dirty="0"/>
              <a:t>תנאים כלליים</a:t>
            </a:r>
          </a:p>
        </p:txBody>
      </p:sp>
    </p:spTree>
    <p:extLst>
      <p:ext uri="{BB962C8B-B14F-4D97-AF65-F5344CB8AC3E}">
        <p14:creationId xmlns:p14="http://schemas.microsoft.com/office/powerpoint/2010/main" val="3232856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e-IL" dirty="0"/>
              <a:t>קשרים וותיקים של המשרד</a:t>
            </a:r>
          </a:p>
          <a:p>
            <a:r>
              <a:rPr lang="he-IL" dirty="0"/>
              <a:t>כנסי תיירות </a:t>
            </a:r>
            <a:r>
              <a:rPr lang="en-US" dirty="0"/>
              <a:t>WTM</a:t>
            </a:r>
            <a:r>
              <a:rPr lang="he-IL" dirty="0"/>
              <a:t>, </a:t>
            </a:r>
            <a:r>
              <a:rPr lang="en-US" dirty="0"/>
              <a:t>ITB</a:t>
            </a:r>
            <a:r>
              <a:rPr lang="he-IL" dirty="0"/>
              <a:t>, </a:t>
            </a:r>
            <a:r>
              <a:rPr lang="en-US" dirty="0"/>
              <a:t>IMTM</a:t>
            </a:r>
            <a:r>
              <a:rPr lang="he-IL" dirty="0"/>
              <a:t>...</a:t>
            </a:r>
          </a:p>
          <a:p>
            <a:r>
              <a:rPr lang="he-IL" dirty="0"/>
              <a:t>המלצות חברים / קולגות</a:t>
            </a:r>
          </a:p>
          <a:p>
            <a:r>
              <a:rPr lang="he-IL" dirty="0"/>
              <a:t>אינטרנט</a:t>
            </a:r>
          </a:p>
          <a:p>
            <a:r>
              <a:rPr lang="he-IL" dirty="0"/>
              <a:t>בדיקת איכות (גורמי </a:t>
            </a:r>
            <a:r>
              <a:rPr lang="en-US" dirty="0"/>
              <a:t>IATA</a:t>
            </a:r>
            <a:r>
              <a:rPr lang="he-IL" dirty="0"/>
              <a:t>, זהירות מ"עוקץ", תקשורת טלפונית)</a:t>
            </a:r>
          </a:p>
        </p:txBody>
      </p:sp>
      <p:sp>
        <p:nvSpPr>
          <p:cNvPr id="2" name="Title 1"/>
          <p:cNvSpPr>
            <a:spLocks noGrp="1"/>
          </p:cNvSpPr>
          <p:nvPr>
            <p:ph type="title"/>
          </p:nvPr>
        </p:nvSpPr>
        <p:spPr/>
        <p:txBody>
          <a:bodyPr/>
          <a:lstStyle/>
          <a:p>
            <a:r>
              <a:rPr lang="he-IL" dirty="0"/>
              <a:t>יצירת קשר עם ספק בחו"ל</a:t>
            </a:r>
          </a:p>
        </p:txBody>
      </p:sp>
    </p:spTree>
    <p:extLst>
      <p:ext uri="{BB962C8B-B14F-4D97-AF65-F5344CB8AC3E}">
        <p14:creationId xmlns:p14="http://schemas.microsoft.com/office/powerpoint/2010/main" val="1639639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he-IL" dirty="0"/>
              <a:t>מייל – שימוש בשפה רגילה, ראשי פרקים</a:t>
            </a:r>
          </a:p>
          <a:p>
            <a:r>
              <a:rPr lang="he-IL" dirty="0"/>
              <a:t>סיכום סופי – שימוש בשפה מקצועית</a:t>
            </a:r>
          </a:p>
          <a:p>
            <a:r>
              <a:rPr lang="he-IL" dirty="0"/>
              <a:t>ימי סיור וימים חופשיים</a:t>
            </a:r>
          </a:p>
          <a:p>
            <a:r>
              <a:rPr lang="he-IL" dirty="0"/>
              <a:t>העברות </a:t>
            </a:r>
            <a:r>
              <a:rPr lang="en-US" dirty="0"/>
              <a:t>Meeting &amp; Assistance </a:t>
            </a:r>
            <a:r>
              <a:rPr lang="he-IL" dirty="0"/>
              <a:t>  ואוטובוס צמוד</a:t>
            </a:r>
          </a:p>
          <a:p>
            <a:r>
              <a:rPr lang="he-IL" dirty="0"/>
              <a:t>דמי כניסה לאתרים (כולל תחבורה מיוחדת כמו רכבל)</a:t>
            </a:r>
          </a:p>
          <a:p>
            <a:r>
              <a:rPr lang="he-IL" dirty="0"/>
              <a:t>האם נדרש מדריך מקומי</a:t>
            </a:r>
          </a:p>
          <a:p>
            <a:r>
              <a:rPr lang="he-IL" dirty="0"/>
              <a:t>ארוחות כלולות</a:t>
            </a:r>
          </a:p>
          <a:p>
            <a:r>
              <a:rPr lang="he-IL" dirty="0"/>
              <a:t>רמת בתי מלון</a:t>
            </a:r>
          </a:p>
          <a:p>
            <a:r>
              <a:rPr lang="he-IL" dirty="0"/>
              <a:t>אירועים מיוחדים (פולקלור, כנסים וכד')</a:t>
            </a:r>
          </a:p>
          <a:p>
            <a:endParaRPr lang="he-IL" dirty="0"/>
          </a:p>
        </p:txBody>
      </p:sp>
      <p:sp>
        <p:nvSpPr>
          <p:cNvPr id="2" name="Title 1"/>
          <p:cNvSpPr>
            <a:spLocks noGrp="1"/>
          </p:cNvSpPr>
          <p:nvPr>
            <p:ph type="title"/>
          </p:nvPr>
        </p:nvSpPr>
        <p:spPr/>
        <p:txBody>
          <a:bodyPr/>
          <a:lstStyle/>
          <a:p>
            <a:r>
              <a:rPr lang="he-IL" dirty="0"/>
              <a:t>תכתובת עם הספק</a:t>
            </a:r>
          </a:p>
        </p:txBody>
      </p:sp>
    </p:spTree>
    <p:extLst>
      <p:ext uri="{BB962C8B-B14F-4D97-AF65-F5344CB8AC3E}">
        <p14:creationId xmlns:p14="http://schemas.microsoft.com/office/powerpoint/2010/main" val="1357125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he-IL"/>
          </a:p>
        </p:txBody>
      </p:sp>
      <p:sp>
        <p:nvSpPr>
          <p:cNvPr id="2" name="Title 1"/>
          <p:cNvSpPr>
            <a:spLocks noGrp="1"/>
          </p:cNvSpPr>
          <p:nvPr>
            <p:ph type="title"/>
          </p:nvPr>
        </p:nvSpPr>
        <p:spPr/>
        <p:txBody>
          <a:bodyPr/>
          <a:lstStyle/>
          <a:p>
            <a:r>
              <a:rPr lang="he-IL" dirty="0"/>
              <a:t>קיצורים לתכתובת בשפה מקצועית</a:t>
            </a:r>
          </a:p>
        </p:txBody>
      </p:sp>
    </p:spTree>
    <p:extLst>
      <p:ext uri="{BB962C8B-B14F-4D97-AF65-F5344CB8AC3E}">
        <p14:creationId xmlns:p14="http://schemas.microsoft.com/office/powerpoint/2010/main" val="3859870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he-IL" b="1" dirty="0"/>
              <a:t>מחיר הטיול כולל :  </a:t>
            </a:r>
            <a:br>
              <a:rPr lang="he-IL" b="1" dirty="0"/>
            </a:br>
            <a:endParaRPr lang="he-IL" dirty="0"/>
          </a:p>
          <a:p>
            <a:r>
              <a:rPr lang="he-IL" dirty="0"/>
              <a:t>טיסות ת"א-זגרב-ת"א בחברת </a:t>
            </a:r>
            <a:r>
              <a:rPr lang="en-US" dirty="0"/>
              <a:t>YYYYYY</a:t>
            </a:r>
            <a:endParaRPr lang="he-IL" dirty="0"/>
          </a:p>
          <a:p>
            <a:r>
              <a:rPr lang="he-IL" dirty="0"/>
              <a:t>מיסי נמל, מס דלק והיטל בטחון</a:t>
            </a:r>
          </a:p>
          <a:p>
            <a:r>
              <a:rPr lang="he-IL" dirty="0"/>
              <a:t>6 לילות במלונות בדרגת תיירות טובה</a:t>
            </a:r>
          </a:p>
          <a:p>
            <a:r>
              <a:rPr lang="he-IL" dirty="0"/>
              <a:t>כלכלה ע"ב חצי פנסיון בבתי המלון</a:t>
            </a:r>
          </a:p>
          <a:p>
            <a:r>
              <a:rPr lang="he-IL" dirty="0"/>
              <a:t>אוטובוס חדיש לביצוע הנסיעות וההעברות</a:t>
            </a:r>
          </a:p>
          <a:p>
            <a:r>
              <a:rPr lang="he-IL" dirty="0"/>
              <a:t>מדריך ישראלי בקי ומנוסה של חברת </a:t>
            </a:r>
            <a:r>
              <a:rPr lang="en-US" dirty="0"/>
              <a:t>XXXXXXX</a:t>
            </a:r>
            <a:endParaRPr lang="he-IL" dirty="0"/>
          </a:p>
          <a:p>
            <a:r>
              <a:rPr lang="he-IL" dirty="0"/>
              <a:t>מדריכים מקומיים דוברי אנגלית היכן שנדרש </a:t>
            </a:r>
          </a:p>
          <a:p>
            <a:r>
              <a:rPr lang="he-IL" dirty="0"/>
              <a:t>כניסות לאתרים ע"פ התוכנית המצורפת </a:t>
            </a:r>
          </a:p>
          <a:p>
            <a:r>
              <a:rPr lang="he-IL" dirty="0"/>
              <a:t>טיפים לנותני שירותים בחו"ל (למעט סבלים ולמדריך הישראלי)</a:t>
            </a:r>
          </a:p>
          <a:p>
            <a:endParaRPr lang="he-IL" dirty="0"/>
          </a:p>
          <a:p>
            <a:r>
              <a:rPr lang="he-IL" b="1" dirty="0"/>
              <a:t>מחיר הטיול אינו כולל: </a:t>
            </a:r>
          </a:p>
          <a:p>
            <a:r>
              <a:rPr lang="he-IL" dirty="0"/>
              <a:t>ביטוח רפואי, דמי סבלות בבתי המלון, טיפ למדריך הישראלי והוצאות אישיות או כל דבר אחר שאינו נכלל בסעיף "מחיר הטיול כולל"</a:t>
            </a:r>
          </a:p>
          <a:p>
            <a:endParaRPr lang="he-IL" dirty="0"/>
          </a:p>
        </p:txBody>
      </p:sp>
      <p:sp>
        <p:nvSpPr>
          <p:cNvPr id="2" name="Title 1"/>
          <p:cNvSpPr>
            <a:spLocks noGrp="1"/>
          </p:cNvSpPr>
          <p:nvPr>
            <p:ph type="title"/>
          </p:nvPr>
        </p:nvSpPr>
        <p:spPr>
          <a:xfrm>
            <a:off x="539552" y="404664"/>
            <a:ext cx="8229600" cy="1143000"/>
          </a:xfrm>
        </p:spPr>
        <p:txBody>
          <a:bodyPr>
            <a:normAutofit fontScale="90000"/>
          </a:bodyPr>
          <a:lstStyle/>
          <a:p>
            <a:r>
              <a:rPr lang="he-IL" dirty="0"/>
              <a:t>המחיר כולל / אינו כולל</a:t>
            </a:r>
            <a:br>
              <a:rPr lang="he-IL" dirty="0"/>
            </a:br>
            <a:r>
              <a:rPr lang="he-IL" sz="3100" dirty="0"/>
              <a:t>בהדגמה על טיול לקרואטיה וסלובניה</a:t>
            </a:r>
            <a:br>
              <a:rPr lang="he-IL" dirty="0"/>
            </a:br>
            <a:endParaRPr lang="he-IL" dirty="0"/>
          </a:p>
        </p:txBody>
      </p:sp>
    </p:spTree>
    <p:extLst>
      <p:ext uri="{BB962C8B-B14F-4D97-AF65-F5344CB8AC3E}">
        <p14:creationId xmlns:p14="http://schemas.microsoft.com/office/powerpoint/2010/main" val="248075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l" rtl="0"/>
            <a:r>
              <a:rPr lang="en-US" dirty="0"/>
              <a:t>Inclusions:</a:t>
            </a:r>
          </a:p>
          <a:p>
            <a:pPr lvl="1" algn="l" rtl="0"/>
            <a:r>
              <a:rPr lang="en-US" dirty="0"/>
              <a:t>Transport in luxury air-conditioned coach</a:t>
            </a:r>
          </a:p>
          <a:p>
            <a:pPr lvl="1" algn="l" rtl="0"/>
            <a:r>
              <a:rPr lang="en-US" dirty="0"/>
              <a:t>Entrance tickets </a:t>
            </a:r>
          </a:p>
          <a:p>
            <a:pPr lvl="1" algn="l" rtl="0"/>
            <a:r>
              <a:rPr lang="en-US" dirty="0"/>
              <a:t>Multilingual guide </a:t>
            </a:r>
          </a:p>
          <a:p>
            <a:pPr lvl="1" algn="l" rtl="0"/>
            <a:r>
              <a:rPr lang="en-US" dirty="0"/>
              <a:t>Buffet breakfast and evening meals </a:t>
            </a:r>
          </a:p>
          <a:p>
            <a:pPr lvl="1" algn="l" rtl="0"/>
            <a:r>
              <a:rPr lang="en-US" dirty="0"/>
              <a:t>Accommodation in a 3 star hotel </a:t>
            </a:r>
          </a:p>
          <a:p>
            <a:pPr lvl="1" algn="l" rtl="0"/>
            <a:r>
              <a:rPr lang="en-US" dirty="0"/>
              <a:t>Porterage service</a:t>
            </a:r>
          </a:p>
          <a:p>
            <a:pPr algn="l" rtl="0"/>
            <a:r>
              <a:rPr lang="en-US" dirty="0"/>
              <a:t>Exclusions: </a:t>
            </a:r>
          </a:p>
          <a:p>
            <a:pPr lvl="1" algn="l" rtl="0"/>
            <a:r>
              <a:rPr lang="en-US" dirty="0"/>
              <a:t>Gratuities (optional) </a:t>
            </a:r>
          </a:p>
          <a:p>
            <a:pPr lvl="1" algn="l" rtl="0"/>
            <a:r>
              <a:rPr lang="en-US" dirty="0"/>
              <a:t>Food and drinks unless specified </a:t>
            </a:r>
          </a:p>
          <a:p>
            <a:pPr lvl="1" algn="l" rtl="0"/>
            <a:r>
              <a:rPr lang="en-US" dirty="0"/>
              <a:t>Hotel pickup and drop-off</a:t>
            </a:r>
            <a:br>
              <a:rPr lang="en-US" dirty="0"/>
            </a:br>
            <a:br>
              <a:rPr lang="en-US" dirty="0"/>
            </a:br>
            <a:endParaRPr lang="he-IL" dirty="0"/>
          </a:p>
        </p:txBody>
      </p:sp>
      <p:sp>
        <p:nvSpPr>
          <p:cNvPr id="2" name="Title 1"/>
          <p:cNvSpPr>
            <a:spLocks noGrp="1"/>
          </p:cNvSpPr>
          <p:nvPr>
            <p:ph type="title"/>
          </p:nvPr>
        </p:nvSpPr>
        <p:spPr/>
        <p:txBody>
          <a:bodyPr>
            <a:normAutofit fontScale="90000"/>
          </a:bodyPr>
          <a:lstStyle/>
          <a:p>
            <a:r>
              <a:rPr lang="he-IL" dirty="0"/>
              <a:t>בהדגמה על טיול מקומי ל-3 ימים מפריס ואליה</a:t>
            </a:r>
          </a:p>
        </p:txBody>
      </p:sp>
    </p:spTree>
    <p:extLst>
      <p:ext uri="{BB962C8B-B14F-4D97-AF65-F5344CB8AC3E}">
        <p14:creationId xmlns:p14="http://schemas.microsoft.com/office/powerpoint/2010/main" val="582177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a:t>If you cancel at least 7 day(s) in advance of the scheduled departure, there is no cancellation fee. </a:t>
            </a:r>
          </a:p>
          <a:p>
            <a:pPr algn="l" rtl="0"/>
            <a:r>
              <a:rPr lang="en-US" dirty="0"/>
              <a:t>If you cancel between 3 and 6 day(s) in advance of the scheduled departure, there is a 50 percent cancellation fee. </a:t>
            </a:r>
          </a:p>
          <a:p>
            <a:pPr algn="l" rtl="0"/>
            <a:r>
              <a:rPr lang="en-US" dirty="0"/>
              <a:t>If you cancel within 2 day(s) of the scheduled departure, there is a 100 percent cancellation fee.</a:t>
            </a:r>
            <a:br>
              <a:rPr lang="en-US" dirty="0"/>
            </a:br>
            <a:endParaRPr lang="he-IL" dirty="0"/>
          </a:p>
        </p:txBody>
      </p:sp>
      <p:sp>
        <p:nvSpPr>
          <p:cNvPr id="2" name="Title 1"/>
          <p:cNvSpPr>
            <a:spLocks noGrp="1"/>
          </p:cNvSpPr>
          <p:nvPr>
            <p:ph type="title"/>
          </p:nvPr>
        </p:nvSpPr>
        <p:spPr>
          <a:xfrm>
            <a:off x="518864" y="338328"/>
            <a:ext cx="8229600" cy="1252728"/>
          </a:xfrm>
        </p:spPr>
        <p:txBody>
          <a:bodyPr>
            <a:normAutofit fontScale="90000"/>
          </a:bodyPr>
          <a:lstStyle/>
          <a:p>
            <a:r>
              <a:rPr lang="he-IL" dirty="0"/>
              <a:t>תנאי ביטול (דרישות הספקים) </a:t>
            </a:r>
            <a:br>
              <a:rPr lang="he-IL" dirty="0"/>
            </a:br>
            <a:r>
              <a:rPr lang="he-IL" dirty="0"/>
              <a:t>בהדגמה על הטיול מפריס</a:t>
            </a:r>
          </a:p>
        </p:txBody>
      </p:sp>
    </p:spTree>
    <p:extLst>
      <p:ext uri="{BB962C8B-B14F-4D97-AF65-F5344CB8AC3E}">
        <p14:creationId xmlns:p14="http://schemas.microsoft.com/office/powerpoint/2010/main" val="3501693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38328"/>
            <a:ext cx="8229600" cy="714408"/>
          </a:xfrm>
        </p:spPr>
        <p:txBody>
          <a:bodyPr>
            <a:normAutofit fontScale="90000"/>
          </a:bodyPr>
          <a:lstStyle/>
          <a:p>
            <a:r>
              <a:rPr lang="he-IL" dirty="0"/>
              <a:t>דוגמא לסיכום דרישות מספק</a:t>
            </a:r>
          </a:p>
        </p:txBody>
      </p:sp>
      <p:graphicFrame>
        <p:nvGraphicFramePr>
          <p:cNvPr id="7" name="Table 6"/>
          <p:cNvGraphicFramePr>
            <a:graphicFrameLocks noGrp="1"/>
          </p:cNvGraphicFramePr>
          <p:nvPr>
            <p:extLst>
              <p:ext uri="{D42A27DB-BD31-4B8C-83A1-F6EECF244321}">
                <p14:modId xmlns:p14="http://schemas.microsoft.com/office/powerpoint/2010/main" val="2677185710"/>
              </p:ext>
            </p:extLst>
          </p:nvPr>
        </p:nvGraphicFramePr>
        <p:xfrm>
          <a:off x="251520" y="1340768"/>
          <a:ext cx="8736832" cy="18612612"/>
        </p:xfrm>
        <a:graphic>
          <a:graphicData uri="http://schemas.openxmlformats.org/drawingml/2006/table">
            <a:tbl>
              <a:tblPr rtl="1" firstRow="1" firstCol="1" bandRow="1">
                <a:tableStyleId>{5C22544A-7EE6-4342-B048-85BDC9FD1C3A}</a:tableStyleId>
              </a:tblPr>
              <a:tblGrid>
                <a:gridCol w="863104">
                  <a:extLst>
                    <a:ext uri="{9D8B030D-6E8A-4147-A177-3AD203B41FA5}">
                      <a16:colId xmlns:a16="http://schemas.microsoft.com/office/drawing/2014/main" val="20000"/>
                    </a:ext>
                  </a:extLst>
                </a:gridCol>
                <a:gridCol w="858912">
                  <a:extLst>
                    <a:ext uri="{9D8B030D-6E8A-4147-A177-3AD203B41FA5}">
                      <a16:colId xmlns:a16="http://schemas.microsoft.com/office/drawing/2014/main" val="20001"/>
                    </a:ext>
                  </a:extLst>
                </a:gridCol>
                <a:gridCol w="998488">
                  <a:extLst>
                    <a:ext uri="{9D8B030D-6E8A-4147-A177-3AD203B41FA5}">
                      <a16:colId xmlns:a16="http://schemas.microsoft.com/office/drawing/2014/main" val="20002"/>
                    </a:ext>
                  </a:extLst>
                </a:gridCol>
                <a:gridCol w="4505896">
                  <a:extLst>
                    <a:ext uri="{9D8B030D-6E8A-4147-A177-3AD203B41FA5}">
                      <a16:colId xmlns:a16="http://schemas.microsoft.com/office/drawing/2014/main" val="20003"/>
                    </a:ext>
                  </a:extLst>
                </a:gridCol>
                <a:gridCol w="968896">
                  <a:extLst>
                    <a:ext uri="{9D8B030D-6E8A-4147-A177-3AD203B41FA5}">
                      <a16:colId xmlns:a16="http://schemas.microsoft.com/office/drawing/2014/main" val="20004"/>
                    </a:ext>
                  </a:extLst>
                </a:gridCol>
                <a:gridCol w="541536">
                  <a:extLst>
                    <a:ext uri="{9D8B030D-6E8A-4147-A177-3AD203B41FA5}">
                      <a16:colId xmlns:a16="http://schemas.microsoft.com/office/drawing/2014/main" val="20005"/>
                    </a:ext>
                  </a:extLst>
                </a:gridCol>
              </a:tblGrid>
              <a:tr h="129421">
                <a:tc>
                  <a:txBody>
                    <a:bodyPr/>
                    <a:lstStyle/>
                    <a:p>
                      <a:pPr marL="457200" algn="ctr" rtl="1">
                        <a:lnSpc>
                          <a:spcPct val="115000"/>
                        </a:lnSpc>
                        <a:spcAft>
                          <a:spcPts val="0"/>
                        </a:spcAft>
                      </a:pPr>
                      <a:r>
                        <a:rPr lang="en-US" sz="2000" dirty="0">
                          <a:effectLst/>
                        </a:rPr>
                        <a:t>KM</a:t>
                      </a:r>
                      <a:endParaRPr lang="en-US" sz="2000" dirty="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LDC</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O/N</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dirty="0">
                          <a:effectLst/>
                        </a:rPr>
                        <a:t>ITINERARY/PROGRAM</a:t>
                      </a:r>
                      <a:endParaRPr lang="en-US" sz="1800" dirty="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DOW</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DOT</a:t>
                      </a:r>
                      <a:endParaRPr lang="en-US" sz="1800">
                        <a:effectLst/>
                        <a:latin typeface="Calibri"/>
                        <a:ea typeface="Calibri"/>
                        <a:cs typeface="Arial"/>
                      </a:endParaRPr>
                    </a:p>
                  </a:txBody>
                  <a:tcPr marL="15346" marR="15346" marT="0" marB="0"/>
                </a:tc>
                <a:extLst>
                  <a:ext uri="{0D108BD9-81ED-4DB2-BD59-A6C34878D82A}">
                    <a16:rowId xmlns:a16="http://schemas.microsoft.com/office/drawing/2014/main" val="10000"/>
                  </a:ext>
                </a:extLst>
              </a:tr>
              <a:tr h="129421">
                <a:tc>
                  <a:txBody>
                    <a:bodyPr/>
                    <a:lstStyle/>
                    <a:p>
                      <a:pPr marL="457200" algn="ctr" rtl="1">
                        <a:lnSpc>
                          <a:spcPct val="115000"/>
                        </a:lnSpc>
                        <a:spcAft>
                          <a:spcPts val="0"/>
                        </a:spcAft>
                      </a:pPr>
                      <a:r>
                        <a:rPr lang="he-IL" sz="1800">
                          <a:effectLst/>
                        </a:rPr>
                        <a:t> </a:t>
                      </a:r>
                      <a:endParaRPr lang="en-US" sz="1800">
                        <a:effectLst/>
                        <a:latin typeface="Calibri"/>
                        <a:ea typeface="Calibri"/>
                        <a:cs typeface="Arial"/>
                      </a:endParaRPr>
                    </a:p>
                  </a:txBody>
                  <a:tcPr marL="15346" marR="15346" marT="0" marB="0"/>
                </a:tc>
                <a:tc>
                  <a:txBody>
                    <a:bodyPr/>
                    <a:lstStyle/>
                    <a:p>
                      <a:pPr marL="457200" algn="ctr" rtl="0">
                        <a:lnSpc>
                          <a:spcPct val="115000"/>
                        </a:lnSpc>
                        <a:spcAft>
                          <a:spcPts val="0"/>
                        </a:spcAft>
                      </a:pPr>
                      <a:r>
                        <a:rPr lang="he-IL" sz="1800">
                          <a:effectLst/>
                        </a:rPr>
                        <a:t> </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DUBLIN</a:t>
                      </a:r>
                      <a:endParaRPr lang="en-US" sz="1800">
                        <a:effectLst/>
                        <a:latin typeface="Calibri"/>
                        <a:ea typeface="Calibri"/>
                        <a:cs typeface="Arial"/>
                      </a:endParaRPr>
                    </a:p>
                  </a:txBody>
                  <a:tcPr marL="15346" marR="15346" marT="0" marB="0"/>
                </a:tc>
                <a:tc>
                  <a:txBody>
                    <a:bodyPr/>
                    <a:lstStyle/>
                    <a:p>
                      <a:pPr marL="457200" algn="l" rtl="1">
                        <a:lnSpc>
                          <a:spcPct val="115000"/>
                        </a:lnSpc>
                        <a:spcAft>
                          <a:spcPts val="0"/>
                        </a:spcAft>
                      </a:pPr>
                      <a:r>
                        <a:rPr lang="en-US" sz="1800">
                          <a:effectLst/>
                        </a:rPr>
                        <a:t>P.M Arr DUB apt. ex TLV by IZ 921. M&amp;A. Trfr to htl.</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TUE</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he-IL" sz="1800">
                          <a:effectLst/>
                        </a:rPr>
                        <a:t>1</a:t>
                      </a:r>
                      <a:endParaRPr lang="en-US" sz="1800">
                        <a:effectLst/>
                        <a:latin typeface="Calibri"/>
                        <a:ea typeface="Calibri"/>
                        <a:cs typeface="Arial"/>
                      </a:endParaRPr>
                    </a:p>
                  </a:txBody>
                  <a:tcPr marL="15346" marR="15346" marT="0" marB="0"/>
                </a:tc>
                <a:extLst>
                  <a:ext uri="{0D108BD9-81ED-4DB2-BD59-A6C34878D82A}">
                    <a16:rowId xmlns:a16="http://schemas.microsoft.com/office/drawing/2014/main" val="10001"/>
                  </a:ext>
                </a:extLst>
              </a:tr>
              <a:tr h="517684">
                <a:tc>
                  <a:txBody>
                    <a:bodyPr/>
                    <a:lstStyle/>
                    <a:p>
                      <a:pPr marL="457200" algn="ctr" rtl="1">
                        <a:lnSpc>
                          <a:spcPct val="115000"/>
                        </a:lnSpc>
                        <a:spcAft>
                          <a:spcPts val="0"/>
                        </a:spcAft>
                      </a:pPr>
                      <a:r>
                        <a:rPr lang="he-IL" sz="1800">
                          <a:effectLst/>
                        </a:rPr>
                        <a:t>30</a:t>
                      </a:r>
                      <a:endParaRPr lang="en-US" sz="1800">
                        <a:effectLst/>
                      </a:endParaRPr>
                    </a:p>
                    <a:p>
                      <a:pPr marL="457200" algn="ctr" rtl="1">
                        <a:lnSpc>
                          <a:spcPct val="115000"/>
                        </a:lnSpc>
                        <a:spcAft>
                          <a:spcPts val="0"/>
                        </a:spcAft>
                      </a:pPr>
                      <a:r>
                        <a:rPr lang="he-IL" sz="1800">
                          <a:effectLst/>
                        </a:rPr>
                        <a:t> </a:t>
                      </a:r>
                      <a:endParaRPr lang="en-US" sz="1800">
                        <a:effectLst/>
                      </a:endParaRPr>
                    </a:p>
                    <a:p>
                      <a:pPr marL="457200" algn="ctr" rtl="1">
                        <a:lnSpc>
                          <a:spcPct val="115000"/>
                        </a:lnSpc>
                        <a:spcAft>
                          <a:spcPts val="0"/>
                        </a:spcAft>
                      </a:pPr>
                      <a:r>
                        <a:rPr lang="he-IL" sz="1800">
                          <a:effectLst/>
                        </a:rPr>
                        <a:t>34</a:t>
                      </a:r>
                      <a:endParaRPr lang="en-US" sz="1800">
                        <a:effectLst/>
                      </a:endParaRPr>
                    </a:p>
                    <a:p>
                      <a:pPr marL="457200" algn="ctr" rtl="1">
                        <a:lnSpc>
                          <a:spcPct val="115000"/>
                        </a:lnSpc>
                        <a:spcAft>
                          <a:spcPts val="0"/>
                        </a:spcAft>
                      </a:pPr>
                      <a:r>
                        <a:rPr lang="he-IL" sz="1800">
                          <a:effectLst/>
                        </a:rPr>
                        <a:t>120</a:t>
                      </a:r>
                      <a:endParaRPr lang="en-US" sz="1800">
                        <a:effectLst/>
                      </a:endParaRPr>
                    </a:p>
                    <a:p>
                      <a:pPr marL="457200" algn="ctr" rtl="1">
                        <a:lnSpc>
                          <a:spcPct val="115000"/>
                        </a:lnSpc>
                        <a:spcAft>
                          <a:spcPts val="0"/>
                        </a:spcAft>
                      </a:pPr>
                      <a:r>
                        <a:rPr lang="he-IL" sz="1800">
                          <a:effectLst/>
                        </a:rPr>
                        <a:t>25</a:t>
                      </a:r>
                      <a:endParaRPr lang="en-US" sz="1800">
                        <a:effectLst/>
                      </a:endParaRPr>
                    </a:p>
                    <a:p>
                      <a:pPr marL="457200" algn="ctr" rtl="1">
                        <a:lnSpc>
                          <a:spcPct val="115000"/>
                        </a:lnSpc>
                        <a:spcAft>
                          <a:spcPts val="0"/>
                        </a:spcAft>
                      </a:pPr>
                      <a:r>
                        <a:rPr lang="he-IL" sz="1800">
                          <a:effectLst/>
                        </a:rPr>
                        <a:t>13</a:t>
                      </a:r>
                      <a:endParaRPr lang="en-US" sz="1800">
                        <a:effectLst/>
                        <a:latin typeface="Calibri"/>
                        <a:ea typeface="Calibri"/>
                        <a:cs typeface="Arial"/>
                      </a:endParaRPr>
                    </a:p>
                  </a:txBody>
                  <a:tcPr marL="15346" marR="15346" marT="0" marB="0"/>
                </a:tc>
                <a:tc>
                  <a:txBody>
                    <a:bodyPr/>
                    <a:lstStyle/>
                    <a:p>
                      <a:pPr marL="457200" algn="ctr" rtl="0">
                        <a:lnSpc>
                          <a:spcPct val="115000"/>
                        </a:lnSpc>
                        <a:spcAft>
                          <a:spcPts val="0"/>
                        </a:spcAft>
                      </a:pPr>
                      <a:r>
                        <a:rPr lang="en-US" sz="1800">
                          <a:effectLst/>
                        </a:rPr>
                        <a:t>1</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MALLOW</a:t>
                      </a:r>
                      <a:endParaRPr lang="en-US" sz="1800">
                        <a:effectLst/>
                        <a:latin typeface="Calibri"/>
                        <a:ea typeface="Calibri"/>
                        <a:cs typeface="Arial"/>
                      </a:endParaRPr>
                    </a:p>
                  </a:txBody>
                  <a:tcPr marL="15346" marR="15346" marT="0" marB="0"/>
                </a:tc>
                <a:tc>
                  <a:txBody>
                    <a:bodyPr/>
                    <a:lstStyle/>
                    <a:p>
                      <a:pPr marL="457200" algn="l" rtl="0">
                        <a:lnSpc>
                          <a:spcPct val="115000"/>
                        </a:lnSpc>
                        <a:spcAft>
                          <a:spcPts val="0"/>
                        </a:spcAft>
                      </a:pPr>
                      <a:r>
                        <a:rPr lang="en-US" sz="1800" dirty="0">
                          <a:effectLst/>
                        </a:rPr>
                        <a:t>AM: CB, LDC starts service, Drive to </a:t>
                      </a:r>
                      <a:r>
                        <a:rPr lang="en-US" sz="1800" dirty="0" err="1">
                          <a:effectLst/>
                        </a:rPr>
                        <a:t>Powerscourt</a:t>
                      </a:r>
                      <a:r>
                        <a:rPr lang="en-US" sz="1800" dirty="0">
                          <a:effectLst/>
                        </a:rPr>
                        <a:t> House &amp; Gardens, e/f incl. Continue to Glendalough upper lake, walking tour, no guide, no e/f.  Drive to Rock of Cashel lookout, no e/f.</a:t>
                      </a:r>
                    </a:p>
                    <a:p>
                      <a:pPr marL="457200" algn="l" rtl="0">
                        <a:lnSpc>
                          <a:spcPct val="115000"/>
                        </a:lnSpc>
                        <a:spcAft>
                          <a:spcPts val="0"/>
                        </a:spcAft>
                      </a:pPr>
                      <a:r>
                        <a:rPr lang="en-US" sz="1800" dirty="0">
                          <a:effectLst/>
                        </a:rPr>
                        <a:t>PM: Drive to </a:t>
                      </a:r>
                      <a:r>
                        <a:rPr lang="en-US" sz="1800" dirty="0" err="1">
                          <a:effectLst/>
                        </a:rPr>
                        <a:t>Killkanney</a:t>
                      </a:r>
                      <a:r>
                        <a:rPr lang="en-US" sz="1800" dirty="0">
                          <a:effectLst/>
                        </a:rPr>
                        <a:t>, s/s, no guide (visit </a:t>
                      </a:r>
                      <a:r>
                        <a:rPr lang="en-US" sz="1800" dirty="0" err="1">
                          <a:effectLst/>
                        </a:rPr>
                        <a:t>Killkenney</a:t>
                      </a:r>
                      <a:r>
                        <a:rPr lang="en-US" sz="1800" dirty="0">
                          <a:effectLst/>
                        </a:rPr>
                        <a:t> Castle- no guide, e/f incl., St. </a:t>
                      </a:r>
                      <a:r>
                        <a:rPr lang="en-US" sz="1800" dirty="0" err="1">
                          <a:effectLst/>
                        </a:rPr>
                        <a:t>Canice</a:t>
                      </a:r>
                      <a:r>
                        <a:rPr lang="en-US" sz="1800" dirty="0">
                          <a:effectLst/>
                        </a:rPr>
                        <a:t> Cathedral &amp; Tower on site guide combination e/f incl.) Drive to </a:t>
                      </a:r>
                      <a:r>
                        <a:rPr lang="en-US" sz="1800" dirty="0" err="1">
                          <a:effectLst/>
                        </a:rPr>
                        <a:t>htl</a:t>
                      </a:r>
                      <a:r>
                        <a:rPr lang="en-US" sz="1800" dirty="0">
                          <a:effectLst/>
                        </a:rPr>
                        <a:t>. </a:t>
                      </a:r>
                      <a:endParaRPr lang="en-US" sz="1800" dirty="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WED</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he-IL" sz="1800">
                          <a:effectLst/>
                        </a:rPr>
                        <a:t>2</a:t>
                      </a:r>
                      <a:endParaRPr lang="en-US" sz="1800">
                        <a:effectLst/>
                        <a:latin typeface="Calibri"/>
                        <a:ea typeface="Calibri"/>
                        <a:cs typeface="Arial"/>
                      </a:endParaRPr>
                    </a:p>
                  </a:txBody>
                  <a:tcPr marL="15346" marR="15346" marT="0" marB="0"/>
                </a:tc>
                <a:extLst>
                  <a:ext uri="{0D108BD9-81ED-4DB2-BD59-A6C34878D82A}">
                    <a16:rowId xmlns:a16="http://schemas.microsoft.com/office/drawing/2014/main" val="10002"/>
                  </a:ext>
                </a:extLst>
              </a:tr>
              <a:tr h="345122">
                <a:tc>
                  <a:txBody>
                    <a:bodyPr/>
                    <a:lstStyle/>
                    <a:p>
                      <a:pPr marL="457200" algn="ctr" rtl="1">
                        <a:lnSpc>
                          <a:spcPct val="115000"/>
                        </a:lnSpc>
                        <a:spcAft>
                          <a:spcPts val="0"/>
                        </a:spcAft>
                      </a:pPr>
                      <a:r>
                        <a:rPr lang="he-IL" sz="1800">
                          <a:effectLst/>
                        </a:rPr>
                        <a:t>125</a:t>
                      </a:r>
                      <a:endParaRPr lang="en-US" sz="1800">
                        <a:effectLst/>
                      </a:endParaRPr>
                    </a:p>
                    <a:p>
                      <a:pPr marL="457200" algn="ctr" rtl="1">
                        <a:lnSpc>
                          <a:spcPct val="115000"/>
                        </a:lnSpc>
                        <a:spcAft>
                          <a:spcPts val="0"/>
                        </a:spcAft>
                      </a:pPr>
                      <a:r>
                        <a:rPr lang="he-IL" sz="1800">
                          <a:effectLst/>
                        </a:rPr>
                        <a:t>70</a:t>
                      </a:r>
                      <a:endParaRPr lang="en-US" sz="1800">
                        <a:effectLst/>
                      </a:endParaRPr>
                    </a:p>
                    <a:p>
                      <a:pPr marL="457200" algn="ctr" rtl="1">
                        <a:lnSpc>
                          <a:spcPct val="115000"/>
                        </a:lnSpc>
                        <a:spcAft>
                          <a:spcPts val="0"/>
                        </a:spcAft>
                      </a:pPr>
                      <a:r>
                        <a:rPr lang="he-IL" sz="1800">
                          <a:effectLst/>
                        </a:rPr>
                        <a:t> </a:t>
                      </a:r>
                      <a:endParaRPr lang="en-US" sz="1800">
                        <a:effectLst/>
                      </a:endParaRPr>
                    </a:p>
                    <a:p>
                      <a:pPr marL="457200" algn="ctr" rtl="1">
                        <a:lnSpc>
                          <a:spcPct val="115000"/>
                        </a:lnSpc>
                        <a:spcAft>
                          <a:spcPts val="0"/>
                        </a:spcAft>
                      </a:pPr>
                      <a:r>
                        <a:rPr lang="he-IL" sz="1800">
                          <a:effectLst/>
                        </a:rPr>
                        <a:t>75</a:t>
                      </a:r>
                      <a:endParaRPr lang="en-US" sz="1800">
                        <a:effectLst/>
                        <a:latin typeface="Calibri"/>
                        <a:ea typeface="Calibri"/>
                        <a:cs typeface="Arial"/>
                      </a:endParaRPr>
                    </a:p>
                  </a:txBody>
                  <a:tcPr marL="15346" marR="15346" marT="0" marB="0"/>
                </a:tc>
                <a:tc>
                  <a:txBody>
                    <a:bodyPr/>
                    <a:lstStyle/>
                    <a:p>
                      <a:pPr marL="457200" algn="ctr" rtl="0">
                        <a:lnSpc>
                          <a:spcPct val="115000"/>
                        </a:lnSpc>
                        <a:spcAft>
                          <a:spcPts val="0"/>
                        </a:spcAft>
                      </a:pPr>
                      <a:r>
                        <a:rPr lang="en-US" sz="1800">
                          <a:effectLst/>
                        </a:rPr>
                        <a:t>2</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MALLOW</a:t>
                      </a:r>
                      <a:endParaRPr lang="en-US" sz="1800">
                        <a:effectLst/>
                        <a:latin typeface="Calibri"/>
                        <a:ea typeface="Calibri"/>
                        <a:cs typeface="Arial"/>
                      </a:endParaRPr>
                    </a:p>
                  </a:txBody>
                  <a:tcPr marL="15346" marR="15346" marT="0" marB="0"/>
                </a:tc>
                <a:tc>
                  <a:txBody>
                    <a:bodyPr/>
                    <a:lstStyle/>
                    <a:p>
                      <a:pPr marL="457200" algn="l" rtl="0">
                        <a:lnSpc>
                          <a:spcPct val="115000"/>
                        </a:lnSpc>
                        <a:spcAft>
                          <a:spcPts val="0"/>
                        </a:spcAft>
                      </a:pPr>
                      <a:r>
                        <a:rPr lang="en-US" sz="1800" dirty="0">
                          <a:effectLst/>
                        </a:rPr>
                        <a:t>AM: CB, drive to Kenmare stone circle, Ring of Kerry-s/s- </a:t>
                      </a:r>
                      <a:r>
                        <a:rPr lang="en-US" sz="1800" dirty="0" err="1">
                          <a:effectLst/>
                        </a:rPr>
                        <a:t>Parknsilla</a:t>
                      </a:r>
                      <a:r>
                        <a:rPr lang="en-US" sz="1800" dirty="0">
                          <a:effectLst/>
                        </a:rPr>
                        <a:t>, Lady's View, </a:t>
                      </a:r>
                      <a:r>
                        <a:rPr lang="en-US" sz="1800" dirty="0" err="1">
                          <a:effectLst/>
                        </a:rPr>
                        <a:t>Muckross</a:t>
                      </a:r>
                      <a:r>
                        <a:rPr lang="en-US" sz="1800" dirty="0">
                          <a:effectLst/>
                        </a:rPr>
                        <a:t> House, Farms &amp; Gardens, no guide, Joint e/f.</a:t>
                      </a:r>
                    </a:p>
                    <a:p>
                      <a:pPr marL="457200" algn="l" rtl="0">
                        <a:lnSpc>
                          <a:spcPct val="115000"/>
                        </a:lnSpc>
                        <a:spcAft>
                          <a:spcPts val="0"/>
                        </a:spcAft>
                      </a:pPr>
                      <a:r>
                        <a:rPr lang="en-US" sz="1800" dirty="0">
                          <a:effectLst/>
                        </a:rPr>
                        <a:t>Drive to </a:t>
                      </a:r>
                      <a:r>
                        <a:rPr lang="en-US" sz="1800" dirty="0" err="1">
                          <a:effectLst/>
                        </a:rPr>
                        <a:t>htl</a:t>
                      </a:r>
                      <a:r>
                        <a:rPr lang="en-US" sz="1800" dirty="0">
                          <a:effectLst/>
                        </a:rPr>
                        <a:t>.</a:t>
                      </a:r>
                      <a:endParaRPr lang="en-US" sz="1800" dirty="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THU</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he-IL" sz="1800">
                          <a:effectLst/>
                        </a:rPr>
                        <a:t>3</a:t>
                      </a:r>
                      <a:endParaRPr lang="en-US" sz="1800">
                        <a:effectLst/>
                        <a:latin typeface="Calibri"/>
                        <a:ea typeface="Calibri"/>
                        <a:cs typeface="Arial"/>
                      </a:endParaRPr>
                    </a:p>
                  </a:txBody>
                  <a:tcPr marL="15346" marR="15346" marT="0" marB="0"/>
                </a:tc>
                <a:extLst>
                  <a:ext uri="{0D108BD9-81ED-4DB2-BD59-A6C34878D82A}">
                    <a16:rowId xmlns:a16="http://schemas.microsoft.com/office/drawing/2014/main" val="10003"/>
                  </a:ext>
                </a:extLst>
              </a:tr>
              <a:tr h="388263">
                <a:tc>
                  <a:txBody>
                    <a:bodyPr/>
                    <a:lstStyle/>
                    <a:p>
                      <a:pPr marL="457200" algn="ctr" rtl="1">
                        <a:lnSpc>
                          <a:spcPct val="115000"/>
                        </a:lnSpc>
                        <a:spcAft>
                          <a:spcPts val="0"/>
                        </a:spcAft>
                      </a:pPr>
                      <a:r>
                        <a:rPr lang="he-IL" sz="1800">
                          <a:effectLst/>
                        </a:rPr>
                        <a:t>60</a:t>
                      </a:r>
                      <a:endParaRPr lang="en-US" sz="1800">
                        <a:effectLst/>
                      </a:endParaRPr>
                    </a:p>
                    <a:p>
                      <a:pPr marL="457200" algn="ctr" rtl="1">
                        <a:lnSpc>
                          <a:spcPct val="115000"/>
                        </a:lnSpc>
                        <a:spcAft>
                          <a:spcPts val="0"/>
                        </a:spcAft>
                      </a:pPr>
                      <a:r>
                        <a:rPr lang="he-IL" sz="1800">
                          <a:effectLst/>
                        </a:rPr>
                        <a:t>35</a:t>
                      </a:r>
                      <a:endParaRPr lang="en-US" sz="1800">
                        <a:effectLst/>
                      </a:endParaRPr>
                    </a:p>
                    <a:p>
                      <a:pPr marL="457200" algn="ctr" rtl="1">
                        <a:lnSpc>
                          <a:spcPct val="115000"/>
                        </a:lnSpc>
                        <a:spcAft>
                          <a:spcPts val="0"/>
                        </a:spcAft>
                      </a:pPr>
                      <a:r>
                        <a:rPr lang="he-IL" sz="1800">
                          <a:effectLst/>
                        </a:rPr>
                        <a:t> </a:t>
                      </a:r>
                      <a:endParaRPr lang="en-US" sz="1800">
                        <a:effectLst/>
                      </a:endParaRPr>
                    </a:p>
                    <a:p>
                      <a:pPr marL="457200" algn="ctr" rtl="1">
                        <a:lnSpc>
                          <a:spcPct val="115000"/>
                        </a:lnSpc>
                        <a:spcAft>
                          <a:spcPts val="0"/>
                        </a:spcAft>
                      </a:pPr>
                      <a:r>
                        <a:rPr lang="he-IL" sz="1800">
                          <a:effectLst/>
                        </a:rPr>
                        <a:t>65</a:t>
                      </a:r>
                      <a:endParaRPr lang="en-US" sz="1800">
                        <a:effectLst/>
                      </a:endParaRPr>
                    </a:p>
                    <a:p>
                      <a:pPr marL="457200" algn="ctr" rtl="1">
                        <a:lnSpc>
                          <a:spcPct val="115000"/>
                        </a:lnSpc>
                        <a:spcAft>
                          <a:spcPts val="0"/>
                        </a:spcAft>
                      </a:pPr>
                      <a:r>
                        <a:rPr lang="he-IL" sz="1800">
                          <a:effectLst/>
                        </a:rPr>
                        <a:t>75</a:t>
                      </a:r>
                      <a:endParaRPr lang="en-US" sz="1800">
                        <a:effectLst/>
                        <a:latin typeface="Calibri"/>
                        <a:ea typeface="Calibri"/>
                        <a:cs typeface="Arial"/>
                      </a:endParaRPr>
                    </a:p>
                  </a:txBody>
                  <a:tcPr marL="15346" marR="15346" marT="0" marB="0"/>
                </a:tc>
                <a:tc>
                  <a:txBody>
                    <a:bodyPr/>
                    <a:lstStyle/>
                    <a:p>
                      <a:pPr marL="457200" algn="ctr" rtl="0">
                        <a:lnSpc>
                          <a:spcPct val="115000"/>
                        </a:lnSpc>
                        <a:spcAft>
                          <a:spcPts val="0"/>
                        </a:spcAft>
                      </a:pPr>
                      <a:r>
                        <a:rPr lang="en-US" sz="1800">
                          <a:effectLst/>
                        </a:rPr>
                        <a:t>3</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GALWAY</a:t>
                      </a:r>
                      <a:endParaRPr lang="en-US" sz="1800">
                        <a:effectLst/>
                        <a:latin typeface="Calibri"/>
                        <a:ea typeface="Calibri"/>
                        <a:cs typeface="Arial"/>
                      </a:endParaRPr>
                    </a:p>
                  </a:txBody>
                  <a:tcPr marL="15346" marR="15346" marT="0" marB="0"/>
                </a:tc>
                <a:tc>
                  <a:txBody>
                    <a:bodyPr/>
                    <a:lstStyle/>
                    <a:p>
                      <a:pPr marL="457200" algn="l" rtl="0">
                        <a:lnSpc>
                          <a:spcPct val="115000"/>
                        </a:lnSpc>
                        <a:spcAft>
                          <a:spcPts val="0"/>
                        </a:spcAft>
                      </a:pPr>
                      <a:r>
                        <a:rPr lang="en-US" sz="1800">
                          <a:effectLst/>
                        </a:rPr>
                        <a:t>AM: CB, Drive to Adare, s/s, no guide, no e/f. Drive to Bunraty Castel &amp; Folk Park, no guide, e/f incl. </a:t>
                      </a:r>
                    </a:p>
                    <a:p>
                      <a:pPr marL="457200" algn="l" rtl="0">
                        <a:lnSpc>
                          <a:spcPct val="115000"/>
                        </a:lnSpc>
                        <a:spcAft>
                          <a:spcPts val="0"/>
                        </a:spcAft>
                      </a:pPr>
                      <a:r>
                        <a:rPr lang="en-US" sz="1800">
                          <a:effectLst/>
                        </a:rPr>
                        <a:t>PM: Drive to Moher cliff, no guide, no e/f</a:t>
                      </a:r>
                      <a:r>
                        <a:rPr lang="he-IL" sz="1800">
                          <a:effectLst/>
                        </a:rPr>
                        <a:t>.</a:t>
                      </a:r>
                      <a:endParaRPr lang="en-US" sz="1800">
                        <a:effectLst/>
                      </a:endParaRPr>
                    </a:p>
                    <a:p>
                      <a:pPr marL="457200" algn="l" rtl="0">
                        <a:lnSpc>
                          <a:spcPct val="115000"/>
                        </a:lnSpc>
                        <a:spcAft>
                          <a:spcPts val="0"/>
                        </a:spcAft>
                      </a:pPr>
                      <a:r>
                        <a:rPr lang="en-US" sz="1800">
                          <a:effectLst/>
                        </a:rPr>
                        <a:t>Drive to htl.</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FRI</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he-IL" sz="1800">
                          <a:effectLst/>
                        </a:rPr>
                        <a:t>4</a:t>
                      </a:r>
                      <a:endParaRPr lang="en-US" sz="1800">
                        <a:effectLst/>
                        <a:latin typeface="Calibri"/>
                        <a:ea typeface="Calibri"/>
                        <a:cs typeface="Arial"/>
                      </a:endParaRPr>
                    </a:p>
                  </a:txBody>
                  <a:tcPr marL="15346" marR="15346" marT="0" marB="0"/>
                </a:tc>
                <a:extLst>
                  <a:ext uri="{0D108BD9-81ED-4DB2-BD59-A6C34878D82A}">
                    <a16:rowId xmlns:a16="http://schemas.microsoft.com/office/drawing/2014/main" val="10004"/>
                  </a:ext>
                </a:extLst>
              </a:tr>
              <a:tr h="258842">
                <a:tc>
                  <a:txBody>
                    <a:bodyPr/>
                    <a:lstStyle/>
                    <a:p>
                      <a:pPr marL="457200" algn="ctr" rtl="1">
                        <a:lnSpc>
                          <a:spcPct val="115000"/>
                        </a:lnSpc>
                        <a:spcAft>
                          <a:spcPts val="0"/>
                        </a:spcAft>
                      </a:pPr>
                      <a:r>
                        <a:rPr lang="he-IL" sz="1800">
                          <a:effectLst/>
                        </a:rPr>
                        <a:t>5</a:t>
                      </a:r>
                      <a:endParaRPr lang="en-US" sz="1800">
                        <a:effectLst/>
                      </a:endParaRPr>
                    </a:p>
                    <a:p>
                      <a:pPr marL="457200" algn="ctr" rtl="1">
                        <a:lnSpc>
                          <a:spcPct val="115000"/>
                        </a:lnSpc>
                        <a:spcAft>
                          <a:spcPts val="0"/>
                        </a:spcAft>
                      </a:pPr>
                      <a:r>
                        <a:rPr lang="he-IL" sz="1800">
                          <a:effectLst/>
                        </a:rPr>
                        <a:t> </a:t>
                      </a:r>
                      <a:endParaRPr lang="en-US" sz="1800">
                        <a:effectLst/>
                      </a:endParaRPr>
                    </a:p>
                    <a:p>
                      <a:pPr marL="457200" algn="ctr" rtl="1">
                        <a:lnSpc>
                          <a:spcPct val="115000"/>
                        </a:lnSpc>
                        <a:spcAft>
                          <a:spcPts val="0"/>
                        </a:spcAft>
                      </a:pPr>
                      <a:r>
                        <a:rPr lang="he-IL" sz="1800">
                          <a:effectLst/>
                        </a:rPr>
                        <a:t> </a:t>
                      </a:r>
                      <a:endParaRPr lang="en-US" sz="1800">
                        <a:effectLst/>
                      </a:endParaRPr>
                    </a:p>
                    <a:p>
                      <a:pPr marL="457200" algn="ctr" rtl="1">
                        <a:lnSpc>
                          <a:spcPct val="115000"/>
                        </a:lnSpc>
                        <a:spcAft>
                          <a:spcPts val="0"/>
                        </a:spcAft>
                      </a:pPr>
                      <a:r>
                        <a:rPr lang="he-IL" sz="1800">
                          <a:effectLst/>
                        </a:rPr>
                        <a:t>5</a:t>
                      </a:r>
                      <a:endParaRPr lang="en-US" sz="1800">
                        <a:effectLst/>
                        <a:latin typeface="Calibri"/>
                        <a:ea typeface="Calibri"/>
                        <a:cs typeface="Arial"/>
                      </a:endParaRPr>
                    </a:p>
                  </a:txBody>
                  <a:tcPr marL="15346" marR="15346" marT="0" marB="0"/>
                </a:tc>
                <a:tc>
                  <a:txBody>
                    <a:bodyPr/>
                    <a:lstStyle/>
                    <a:p>
                      <a:pPr marL="457200" algn="ctr" rtl="0">
                        <a:lnSpc>
                          <a:spcPct val="115000"/>
                        </a:lnSpc>
                        <a:spcAft>
                          <a:spcPts val="0"/>
                        </a:spcAft>
                      </a:pPr>
                      <a:r>
                        <a:rPr lang="en-US" sz="1800">
                          <a:effectLst/>
                        </a:rPr>
                        <a:t>4</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GALWAY</a:t>
                      </a:r>
                      <a:endParaRPr lang="en-US" sz="1800">
                        <a:effectLst/>
                        <a:latin typeface="Calibri"/>
                        <a:ea typeface="Calibri"/>
                        <a:cs typeface="Arial"/>
                      </a:endParaRPr>
                    </a:p>
                  </a:txBody>
                  <a:tcPr marL="15346" marR="15346" marT="0" marB="0"/>
                </a:tc>
                <a:tc>
                  <a:txBody>
                    <a:bodyPr/>
                    <a:lstStyle/>
                    <a:p>
                      <a:pPr marL="457200" algn="l" rtl="0">
                        <a:lnSpc>
                          <a:spcPct val="115000"/>
                        </a:lnSpc>
                        <a:spcAft>
                          <a:spcPts val="0"/>
                        </a:spcAft>
                      </a:pPr>
                      <a:r>
                        <a:rPr lang="en-US" sz="1800">
                          <a:effectLst/>
                        </a:rPr>
                        <a:t>AM: CB, Drive to Galway, s/s Galway Cathedral, St. Nicholas Church, Lynch Castel, no guide, no e/f.</a:t>
                      </a:r>
                    </a:p>
                    <a:p>
                      <a:pPr marL="457200" algn="l" rtl="0">
                        <a:lnSpc>
                          <a:spcPct val="115000"/>
                        </a:lnSpc>
                        <a:spcAft>
                          <a:spcPts val="0"/>
                        </a:spcAft>
                      </a:pPr>
                      <a:r>
                        <a:rPr lang="en-US" sz="1800">
                          <a:effectLst/>
                        </a:rPr>
                        <a:t>PM: HD guided "Sweet Tooth Foud Tour" s/s.</a:t>
                      </a:r>
                    </a:p>
                    <a:p>
                      <a:pPr marL="457200" algn="l" rtl="0">
                        <a:lnSpc>
                          <a:spcPct val="115000"/>
                        </a:lnSpc>
                        <a:spcAft>
                          <a:spcPts val="0"/>
                        </a:spcAft>
                      </a:pPr>
                      <a:r>
                        <a:rPr lang="en-US" sz="1800">
                          <a:effectLst/>
                        </a:rPr>
                        <a:t>Drive to htl.    </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SAT</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he-IL" sz="1800">
                          <a:effectLst/>
                        </a:rPr>
                        <a:t>5</a:t>
                      </a:r>
                      <a:endParaRPr lang="en-US" sz="1800">
                        <a:effectLst/>
                        <a:latin typeface="Calibri"/>
                        <a:ea typeface="Calibri"/>
                        <a:cs typeface="Arial"/>
                      </a:endParaRPr>
                    </a:p>
                  </a:txBody>
                  <a:tcPr marL="15346" marR="15346" marT="0" marB="0"/>
                </a:tc>
                <a:extLst>
                  <a:ext uri="{0D108BD9-81ED-4DB2-BD59-A6C34878D82A}">
                    <a16:rowId xmlns:a16="http://schemas.microsoft.com/office/drawing/2014/main" val="10005"/>
                  </a:ext>
                </a:extLst>
              </a:tr>
              <a:tr h="517684">
                <a:tc>
                  <a:txBody>
                    <a:bodyPr/>
                    <a:lstStyle/>
                    <a:p>
                      <a:pPr marL="457200" algn="ctr" rtl="1">
                        <a:lnSpc>
                          <a:spcPct val="115000"/>
                        </a:lnSpc>
                        <a:spcAft>
                          <a:spcPts val="0"/>
                        </a:spcAft>
                      </a:pPr>
                      <a:r>
                        <a:rPr lang="he-IL" sz="1800">
                          <a:effectLst/>
                        </a:rPr>
                        <a:t>85</a:t>
                      </a:r>
                      <a:endParaRPr lang="en-US" sz="1800">
                        <a:effectLst/>
                      </a:endParaRPr>
                    </a:p>
                    <a:p>
                      <a:pPr marL="457200" algn="ctr" rtl="1">
                        <a:lnSpc>
                          <a:spcPct val="115000"/>
                        </a:lnSpc>
                        <a:spcAft>
                          <a:spcPts val="0"/>
                        </a:spcAft>
                      </a:pPr>
                      <a:r>
                        <a:rPr lang="he-IL" sz="1800">
                          <a:effectLst/>
                        </a:rPr>
                        <a:t>20</a:t>
                      </a:r>
                      <a:endParaRPr lang="en-US" sz="1800">
                        <a:effectLst/>
                      </a:endParaRPr>
                    </a:p>
                    <a:p>
                      <a:pPr marL="457200" algn="ctr" rtl="1">
                        <a:lnSpc>
                          <a:spcPct val="115000"/>
                        </a:lnSpc>
                        <a:spcAft>
                          <a:spcPts val="0"/>
                        </a:spcAft>
                      </a:pPr>
                      <a:r>
                        <a:rPr lang="he-IL" sz="1800">
                          <a:effectLst/>
                        </a:rPr>
                        <a:t> </a:t>
                      </a:r>
                      <a:endParaRPr lang="en-US" sz="1800">
                        <a:effectLst/>
                      </a:endParaRPr>
                    </a:p>
                    <a:p>
                      <a:pPr marL="457200" algn="ctr" rtl="1">
                        <a:lnSpc>
                          <a:spcPct val="115000"/>
                        </a:lnSpc>
                        <a:spcAft>
                          <a:spcPts val="0"/>
                        </a:spcAft>
                      </a:pPr>
                      <a:r>
                        <a:rPr lang="he-IL" sz="1800">
                          <a:effectLst/>
                        </a:rPr>
                        <a:t>20</a:t>
                      </a:r>
                      <a:endParaRPr lang="en-US" sz="1800">
                        <a:effectLst/>
                      </a:endParaRPr>
                    </a:p>
                    <a:p>
                      <a:pPr marL="457200" algn="ctr" rtl="1">
                        <a:lnSpc>
                          <a:spcPct val="115000"/>
                        </a:lnSpc>
                        <a:spcAft>
                          <a:spcPts val="0"/>
                        </a:spcAft>
                      </a:pPr>
                      <a:r>
                        <a:rPr lang="he-IL" sz="1800">
                          <a:effectLst/>
                        </a:rPr>
                        <a:t>15</a:t>
                      </a:r>
                      <a:endParaRPr lang="en-US" sz="1800">
                        <a:effectLst/>
                      </a:endParaRPr>
                    </a:p>
                    <a:p>
                      <a:pPr marL="457200" algn="ctr" rtl="1">
                        <a:lnSpc>
                          <a:spcPct val="115000"/>
                        </a:lnSpc>
                        <a:spcAft>
                          <a:spcPts val="0"/>
                        </a:spcAft>
                      </a:pPr>
                      <a:r>
                        <a:rPr lang="he-IL" sz="1800">
                          <a:effectLst/>
                        </a:rPr>
                        <a:t> </a:t>
                      </a:r>
                      <a:endParaRPr lang="en-US" sz="1800">
                        <a:effectLst/>
                      </a:endParaRPr>
                    </a:p>
                    <a:p>
                      <a:pPr marL="457200" algn="ctr" rtl="1">
                        <a:lnSpc>
                          <a:spcPct val="115000"/>
                        </a:lnSpc>
                        <a:spcAft>
                          <a:spcPts val="0"/>
                        </a:spcAft>
                      </a:pPr>
                      <a:r>
                        <a:rPr lang="he-IL" sz="1800">
                          <a:effectLst/>
                        </a:rPr>
                        <a:t>80</a:t>
                      </a:r>
                      <a:endParaRPr lang="en-US" sz="1800">
                        <a:effectLst/>
                        <a:latin typeface="Calibri"/>
                        <a:ea typeface="Calibri"/>
                        <a:cs typeface="Arial"/>
                      </a:endParaRPr>
                    </a:p>
                  </a:txBody>
                  <a:tcPr marL="15346" marR="15346" marT="0" marB="0"/>
                </a:tc>
                <a:tc>
                  <a:txBody>
                    <a:bodyPr/>
                    <a:lstStyle/>
                    <a:p>
                      <a:pPr marL="457200" algn="ctr" rtl="0">
                        <a:lnSpc>
                          <a:spcPct val="115000"/>
                        </a:lnSpc>
                        <a:spcAft>
                          <a:spcPts val="0"/>
                        </a:spcAft>
                      </a:pPr>
                      <a:r>
                        <a:rPr lang="en-US" sz="1800">
                          <a:effectLst/>
                        </a:rPr>
                        <a:t>5</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GALWAY</a:t>
                      </a:r>
                      <a:endParaRPr lang="en-US" sz="1800">
                        <a:effectLst/>
                        <a:latin typeface="Calibri"/>
                        <a:ea typeface="Calibri"/>
                        <a:cs typeface="Arial"/>
                      </a:endParaRPr>
                    </a:p>
                  </a:txBody>
                  <a:tcPr marL="15346" marR="15346" marT="0" marB="0"/>
                </a:tc>
                <a:tc>
                  <a:txBody>
                    <a:bodyPr/>
                    <a:lstStyle/>
                    <a:p>
                      <a:pPr marL="457200" algn="l" rtl="0">
                        <a:lnSpc>
                          <a:spcPct val="115000"/>
                        </a:lnSpc>
                        <a:spcAft>
                          <a:spcPts val="0"/>
                        </a:spcAft>
                      </a:pPr>
                      <a:r>
                        <a:rPr lang="en-US" sz="1800">
                          <a:effectLst/>
                        </a:rPr>
                        <a:t>AM: CB, drive to Dog's Bay, s/s, no guide, no e/f. continue to Clifden Castle, s/s, no guide, no e/f. </a:t>
                      </a:r>
                    </a:p>
                    <a:p>
                      <a:pPr marL="457200" algn="l" rtl="0">
                        <a:lnSpc>
                          <a:spcPct val="115000"/>
                        </a:lnSpc>
                        <a:spcAft>
                          <a:spcPts val="0"/>
                        </a:spcAft>
                      </a:pPr>
                      <a:r>
                        <a:rPr lang="en-US" sz="1800">
                          <a:effectLst/>
                        </a:rPr>
                        <a:t>Drive to Kylmore Abbey, no guide, e/f incl</a:t>
                      </a:r>
                    </a:p>
                    <a:p>
                      <a:pPr marL="457200" algn="l" rtl="0">
                        <a:lnSpc>
                          <a:spcPct val="115000"/>
                        </a:lnSpc>
                        <a:spcAft>
                          <a:spcPts val="0"/>
                        </a:spcAft>
                      </a:pPr>
                      <a:r>
                        <a:rPr lang="en-US" sz="1800">
                          <a:effectLst/>
                        </a:rPr>
                        <a:t>PM: Drive to Killary Fjord, Cruise</a:t>
                      </a:r>
                      <a:r>
                        <a:rPr lang="he-IL" sz="1800">
                          <a:effectLst/>
                        </a:rPr>
                        <a:t>/</a:t>
                      </a:r>
                      <a:r>
                        <a:rPr lang="en-US" sz="1800">
                          <a:effectLst/>
                        </a:rPr>
                        <a:t>Boat Tour e/f incl.</a:t>
                      </a:r>
                    </a:p>
                    <a:p>
                      <a:pPr marL="457200" algn="l" rtl="0">
                        <a:lnSpc>
                          <a:spcPct val="115000"/>
                        </a:lnSpc>
                        <a:spcAft>
                          <a:spcPts val="0"/>
                        </a:spcAft>
                      </a:pPr>
                      <a:r>
                        <a:rPr lang="en-US" sz="1800">
                          <a:effectLst/>
                        </a:rPr>
                        <a:t> Drive to htl.    (via Headford)</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SUN</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he-IL" sz="1800">
                          <a:effectLst/>
                        </a:rPr>
                        <a:t>6</a:t>
                      </a:r>
                      <a:endParaRPr lang="en-US" sz="1800">
                        <a:effectLst/>
                        <a:latin typeface="Calibri"/>
                        <a:ea typeface="Calibri"/>
                        <a:cs typeface="Arial"/>
                      </a:endParaRPr>
                    </a:p>
                  </a:txBody>
                  <a:tcPr marL="15346" marR="15346" marT="0" marB="0"/>
                </a:tc>
                <a:extLst>
                  <a:ext uri="{0D108BD9-81ED-4DB2-BD59-A6C34878D82A}">
                    <a16:rowId xmlns:a16="http://schemas.microsoft.com/office/drawing/2014/main" val="10006"/>
                  </a:ext>
                </a:extLst>
              </a:tr>
              <a:tr h="345122">
                <a:tc>
                  <a:txBody>
                    <a:bodyPr/>
                    <a:lstStyle/>
                    <a:p>
                      <a:pPr marL="457200" algn="ctr" rtl="1">
                        <a:lnSpc>
                          <a:spcPct val="115000"/>
                        </a:lnSpc>
                        <a:spcAft>
                          <a:spcPts val="0"/>
                        </a:spcAft>
                      </a:pPr>
                      <a:r>
                        <a:rPr lang="he-IL" sz="1800">
                          <a:effectLst/>
                        </a:rPr>
                        <a:t>220</a:t>
                      </a:r>
                      <a:endParaRPr lang="en-US" sz="1800">
                        <a:effectLst/>
                      </a:endParaRPr>
                    </a:p>
                    <a:p>
                      <a:pPr marL="457200" algn="ctr" rtl="1">
                        <a:lnSpc>
                          <a:spcPct val="115000"/>
                        </a:lnSpc>
                        <a:spcAft>
                          <a:spcPts val="0"/>
                        </a:spcAft>
                      </a:pPr>
                      <a:r>
                        <a:rPr lang="he-IL" sz="1800">
                          <a:effectLst/>
                        </a:rPr>
                        <a:t> </a:t>
                      </a:r>
                      <a:endParaRPr lang="en-US" sz="1800">
                        <a:effectLst/>
                      </a:endParaRPr>
                    </a:p>
                    <a:p>
                      <a:pPr marL="457200" algn="ctr" rtl="1">
                        <a:lnSpc>
                          <a:spcPct val="115000"/>
                        </a:lnSpc>
                        <a:spcAft>
                          <a:spcPts val="0"/>
                        </a:spcAft>
                      </a:pPr>
                      <a:r>
                        <a:rPr lang="he-IL" sz="1800">
                          <a:effectLst/>
                        </a:rPr>
                        <a:t> </a:t>
                      </a:r>
                      <a:endParaRPr lang="en-US" sz="1800">
                        <a:effectLst/>
                      </a:endParaRPr>
                    </a:p>
                    <a:p>
                      <a:pPr marL="457200" algn="ctr" rtl="1">
                        <a:lnSpc>
                          <a:spcPct val="115000"/>
                        </a:lnSpc>
                        <a:spcAft>
                          <a:spcPts val="0"/>
                        </a:spcAft>
                      </a:pPr>
                      <a:r>
                        <a:rPr lang="he-IL" sz="1800">
                          <a:effectLst/>
                        </a:rPr>
                        <a:t> </a:t>
                      </a:r>
                      <a:endParaRPr lang="en-US" sz="1800">
                        <a:effectLst/>
                      </a:endParaRPr>
                    </a:p>
                    <a:p>
                      <a:pPr marL="457200" algn="ctr" rtl="1">
                        <a:lnSpc>
                          <a:spcPct val="115000"/>
                        </a:lnSpc>
                        <a:spcAft>
                          <a:spcPts val="0"/>
                        </a:spcAft>
                      </a:pPr>
                      <a:r>
                        <a:rPr lang="he-IL" sz="1800">
                          <a:effectLst/>
                        </a:rPr>
                        <a:t>11</a:t>
                      </a:r>
                      <a:endParaRPr lang="en-US" sz="1800">
                        <a:effectLst/>
                        <a:latin typeface="Calibri"/>
                        <a:ea typeface="Calibri"/>
                        <a:cs typeface="Arial"/>
                      </a:endParaRPr>
                    </a:p>
                  </a:txBody>
                  <a:tcPr marL="15346" marR="15346" marT="0" marB="0"/>
                </a:tc>
                <a:tc>
                  <a:txBody>
                    <a:bodyPr/>
                    <a:lstStyle/>
                    <a:p>
                      <a:pPr marL="457200" algn="ctr" rtl="0">
                        <a:lnSpc>
                          <a:spcPct val="115000"/>
                        </a:lnSpc>
                        <a:spcAft>
                          <a:spcPts val="0"/>
                        </a:spcAft>
                      </a:pPr>
                      <a:r>
                        <a:rPr lang="en-US" sz="1800">
                          <a:effectLst/>
                        </a:rPr>
                        <a:t>6</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DUBLIN</a:t>
                      </a:r>
                      <a:endParaRPr lang="en-US" sz="1800">
                        <a:effectLst/>
                        <a:latin typeface="Calibri"/>
                        <a:ea typeface="Calibri"/>
                        <a:cs typeface="Arial"/>
                      </a:endParaRPr>
                    </a:p>
                  </a:txBody>
                  <a:tcPr marL="15346" marR="15346" marT="0" marB="0"/>
                </a:tc>
                <a:tc>
                  <a:txBody>
                    <a:bodyPr/>
                    <a:lstStyle/>
                    <a:p>
                      <a:pPr marL="457200" algn="l" rtl="0">
                        <a:lnSpc>
                          <a:spcPct val="115000"/>
                        </a:lnSpc>
                        <a:spcAft>
                          <a:spcPts val="0"/>
                        </a:spcAft>
                      </a:pPr>
                      <a:r>
                        <a:rPr lang="en-US" sz="1800">
                          <a:effectLst/>
                        </a:rPr>
                        <a:t>AM: CB, drive to GAA Museum, combo tour, on site guided tour, e/f incl.</a:t>
                      </a:r>
                    </a:p>
                    <a:p>
                      <a:pPr marL="457200" algn="l" rtl="0">
                        <a:lnSpc>
                          <a:spcPct val="115000"/>
                        </a:lnSpc>
                        <a:spcAft>
                          <a:spcPts val="0"/>
                        </a:spcAft>
                      </a:pPr>
                      <a:r>
                        <a:rPr lang="en-US" sz="1800">
                          <a:effectLst/>
                        </a:rPr>
                        <a:t>PM: walking tour in Dublin, s/s no guide, no e/f. National Museum of Leprechauns, on-site guided tour, e/f incl. Drive to htl.    </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MON</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he-IL" sz="1800">
                          <a:effectLst/>
                        </a:rPr>
                        <a:t>7</a:t>
                      </a:r>
                      <a:endParaRPr lang="en-US" sz="1800">
                        <a:effectLst/>
                        <a:latin typeface="Calibri"/>
                        <a:ea typeface="Calibri"/>
                        <a:cs typeface="Arial"/>
                      </a:endParaRPr>
                    </a:p>
                  </a:txBody>
                  <a:tcPr marL="15346" marR="15346" marT="0" marB="0"/>
                </a:tc>
                <a:extLst>
                  <a:ext uri="{0D108BD9-81ED-4DB2-BD59-A6C34878D82A}">
                    <a16:rowId xmlns:a16="http://schemas.microsoft.com/office/drawing/2014/main" val="10007"/>
                  </a:ext>
                </a:extLst>
              </a:tr>
              <a:tr h="345122">
                <a:tc>
                  <a:txBody>
                    <a:bodyPr/>
                    <a:lstStyle/>
                    <a:p>
                      <a:pPr marL="457200" algn="ctr" rtl="1">
                        <a:lnSpc>
                          <a:spcPct val="115000"/>
                        </a:lnSpc>
                        <a:spcAft>
                          <a:spcPts val="0"/>
                        </a:spcAft>
                      </a:pPr>
                      <a:r>
                        <a:rPr lang="he-IL" sz="1800">
                          <a:effectLst/>
                        </a:rPr>
                        <a:t> </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he-IL" sz="1800">
                          <a:effectLst/>
                        </a:rPr>
                        <a:t> </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he-IL" sz="1800">
                          <a:effectLst/>
                        </a:rPr>
                        <a:t> </a:t>
                      </a:r>
                      <a:endParaRPr lang="en-US" sz="1800">
                        <a:effectLst/>
                        <a:latin typeface="Calibri"/>
                        <a:ea typeface="Calibri"/>
                        <a:cs typeface="Arial"/>
                      </a:endParaRPr>
                    </a:p>
                  </a:txBody>
                  <a:tcPr marL="15346" marR="15346" marT="0" marB="0"/>
                </a:tc>
                <a:tc>
                  <a:txBody>
                    <a:bodyPr/>
                    <a:lstStyle/>
                    <a:p>
                      <a:pPr marL="457200" algn="l" rtl="0">
                        <a:lnSpc>
                          <a:spcPct val="115000"/>
                        </a:lnSpc>
                        <a:spcAft>
                          <a:spcPts val="0"/>
                        </a:spcAft>
                      </a:pPr>
                      <a:r>
                        <a:rPr lang="en-US" sz="1800">
                          <a:effectLst/>
                        </a:rPr>
                        <a:t>AM: CB, HD s/s Dublin, no guide, no e/f. Trinity College Dublin &amp; the Book of Kells &amp; Old Library Exhibition, on site guide combination e/f incl.</a:t>
                      </a:r>
                    </a:p>
                    <a:p>
                      <a:pPr marL="457200" algn="l" rtl="0">
                        <a:lnSpc>
                          <a:spcPct val="115000"/>
                        </a:lnSpc>
                        <a:spcAft>
                          <a:spcPts val="0"/>
                        </a:spcAft>
                      </a:pPr>
                      <a:r>
                        <a:rPr lang="en-US" sz="1800">
                          <a:effectLst/>
                        </a:rPr>
                        <a:t>PM: Jameson Distillery on site guided tour, e/f incl. </a:t>
                      </a:r>
                    </a:p>
                    <a:p>
                      <a:pPr marL="457200" algn="l" rtl="0">
                        <a:lnSpc>
                          <a:spcPct val="115000"/>
                        </a:lnSpc>
                        <a:spcAft>
                          <a:spcPts val="0"/>
                        </a:spcAft>
                      </a:pPr>
                      <a:r>
                        <a:rPr lang="he-IL" sz="1800">
                          <a:effectLst/>
                        </a:rPr>
                        <a:t> </a:t>
                      </a:r>
                      <a:r>
                        <a:rPr lang="en-US" sz="1800">
                          <a:effectLst/>
                        </a:rPr>
                        <a:t>PM: </a:t>
                      </a:r>
                      <a:r>
                        <a:rPr lang="he-IL" sz="1800">
                          <a:effectLst/>
                        </a:rPr>
                        <a:t>17:00 </a:t>
                      </a:r>
                      <a:r>
                        <a:rPr lang="en-US" sz="1800">
                          <a:effectLst/>
                        </a:rPr>
                        <a:t>Trfr to apt for flt IZ922 </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en-US" sz="1800">
                          <a:effectLst/>
                        </a:rPr>
                        <a:t>TUE</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he-IL" sz="1800">
                          <a:effectLst/>
                        </a:rPr>
                        <a:t>8</a:t>
                      </a:r>
                      <a:endParaRPr lang="en-US" sz="1800">
                        <a:effectLst/>
                        <a:latin typeface="Calibri"/>
                        <a:ea typeface="Calibri"/>
                        <a:cs typeface="Arial"/>
                      </a:endParaRPr>
                    </a:p>
                  </a:txBody>
                  <a:tcPr marL="15346" marR="15346" marT="0" marB="0"/>
                </a:tc>
                <a:extLst>
                  <a:ext uri="{0D108BD9-81ED-4DB2-BD59-A6C34878D82A}">
                    <a16:rowId xmlns:a16="http://schemas.microsoft.com/office/drawing/2014/main" val="10008"/>
                  </a:ext>
                </a:extLst>
              </a:tr>
              <a:tr h="474543">
                <a:tc>
                  <a:txBody>
                    <a:bodyPr/>
                    <a:lstStyle/>
                    <a:p>
                      <a:pPr marL="457200" algn="ctr" rtl="1">
                        <a:lnSpc>
                          <a:spcPct val="115000"/>
                        </a:lnSpc>
                        <a:spcAft>
                          <a:spcPts val="0"/>
                        </a:spcAft>
                      </a:pPr>
                      <a:r>
                        <a:rPr lang="he-IL" sz="1800">
                          <a:effectLst/>
                        </a:rPr>
                        <a:t>1220</a:t>
                      </a:r>
                      <a:endParaRPr lang="en-US" sz="1800">
                        <a:effectLst/>
                      </a:endParaRPr>
                    </a:p>
                    <a:p>
                      <a:pPr marL="457200" algn="ctr" rtl="1">
                        <a:lnSpc>
                          <a:spcPct val="115000"/>
                        </a:lnSpc>
                        <a:spcAft>
                          <a:spcPts val="0"/>
                        </a:spcAft>
                      </a:pPr>
                      <a:r>
                        <a:rPr lang="he-IL" sz="1800">
                          <a:effectLst/>
                        </a:rPr>
                        <a:t>183</a:t>
                      </a:r>
                      <a:endParaRPr lang="en-US" sz="1800">
                        <a:effectLst/>
                      </a:endParaRPr>
                    </a:p>
                    <a:p>
                      <a:pPr marL="457200" algn="ctr" rtl="1">
                        <a:lnSpc>
                          <a:spcPct val="115000"/>
                        </a:lnSpc>
                        <a:spcAft>
                          <a:spcPts val="0"/>
                        </a:spcAft>
                      </a:pPr>
                      <a:r>
                        <a:rPr lang="he-IL" sz="1800">
                          <a:effectLst/>
                        </a:rPr>
                        <a:t>1403</a:t>
                      </a:r>
                      <a:endParaRPr lang="en-US" sz="1800">
                        <a:effectLst/>
                        <a:latin typeface="Calibri"/>
                        <a:ea typeface="Calibri"/>
                        <a:cs typeface="Arial"/>
                      </a:endParaRPr>
                    </a:p>
                  </a:txBody>
                  <a:tcPr marL="15346" marR="15346" marT="0" marB="0"/>
                </a:tc>
                <a:tc>
                  <a:txBody>
                    <a:bodyPr/>
                    <a:lstStyle/>
                    <a:p>
                      <a:pPr marL="457200" algn="ctr" rtl="1">
                        <a:lnSpc>
                          <a:spcPct val="115000"/>
                        </a:lnSpc>
                        <a:spcAft>
                          <a:spcPts val="0"/>
                        </a:spcAft>
                      </a:pPr>
                      <a:r>
                        <a:rPr lang="he-IL" sz="1800">
                          <a:effectLst/>
                        </a:rPr>
                        <a:t>6</a:t>
                      </a:r>
                      <a:endParaRPr lang="en-US" sz="1800">
                        <a:effectLst/>
                      </a:endParaRPr>
                    </a:p>
                    <a:p>
                      <a:pPr marL="457200" algn="ctr" rtl="1">
                        <a:lnSpc>
                          <a:spcPct val="115000"/>
                        </a:lnSpc>
                        <a:spcAft>
                          <a:spcPts val="0"/>
                        </a:spcAft>
                      </a:pPr>
                      <a:r>
                        <a:rPr lang="he-IL" sz="1800">
                          <a:effectLst/>
                        </a:rPr>
                        <a:t>15%</a:t>
                      </a:r>
                      <a:endParaRPr lang="en-US" sz="1800">
                        <a:effectLst/>
                      </a:endParaRPr>
                    </a:p>
                    <a:p>
                      <a:pPr marL="457200" algn="ctr" rtl="1">
                        <a:lnSpc>
                          <a:spcPct val="115000"/>
                        </a:lnSpc>
                        <a:spcAft>
                          <a:spcPts val="0"/>
                        </a:spcAft>
                      </a:pPr>
                      <a:r>
                        <a:rPr lang="he-IL" sz="1800">
                          <a:effectLst/>
                        </a:rPr>
                        <a:t> </a:t>
                      </a:r>
                      <a:endParaRPr lang="en-US" sz="1800">
                        <a:effectLst/>
                        <a:latin typeface="Calibri"/>
                        <a:ea typeface="Calibri"/>
                        <a:cs typeface="Arial"/>
                      </a:endParaRPr>
                    </a:p>
                  </a:txBody>
                  <a:tcPr marL="15346" marR="15346" marT="0" marB="0"/>
                </a:tc>
                <a:tc>
                  <a:txBody>
                    <a:bodyPr/>
                    <a:lstStyle/>
                    <a:p>
                      <a:pPr marL="457200" algn="l" rtl="1">
                        <a:lnSpc>
                          <a:spcPct val="115000"/>
                        </a:lnSpc>
                        <a:spcAft>
                          <a:spcPts val="0"/>
                        </a:spcAft>
                      </a:pPr>
                      <a:r>
                        <a:rPr lang="en-US" sz="1800">
                          <a:effectLst/>
                        </a:rPr>
                        <a:t>Total:</a:t>
                      </a:r>
                    </a:p>
                    <a:p>
                      <a:pPr marL="457200" algn="l" rtl="1">
                        <a:lnSpc>
                          <a:spcPct val="115000"/>
                        </a:lnSpc>
                        <a:spcAft>
                          <a:spcPts val="0"/>
                        </a:spcAft>
                      </a:pPr>
                      <a:r>
                        <a:rPr lang="en-US" sz="1800">
                          <a:effectLst/>
                        </a:rPr>
                        <a:t>Acces mileage:</a:t>
                      </a:r>
                    </a:p>
                    <a:p>
                      <a:pPr marL="457200" algn="l" rtl="1">
                        <a:lnSpc>
                          <a:spcPct val="115000"/>
                        </a:lnSpc>
                        <a:spcAft>
                          <a:spcPts val="0"/>
                        </a:spcAft>
                      </a:pPr>
                      <a:r>
                        <a:rPr lang="en-US" sz="1800">
                          <a:effectLst/>
                        </a:rPr>
                        <a:t>Total mileage:</a:t>
                      </a:r>
                      <a:endParaRPr lang="en-US" sz="1800">
                        <a:effectLst/>
                        <a:latin typeface="Calibri"/>
                        <a:ea typeface="Calibri"/>
                        <a:cs typeface="Arial"/>
                      </a:endParaRPr>
                    </a:p>
                  </a:txBody>
                  <a:tcPr marL="15346" marR="15346" marT="0" marB="0"/>
                </a:tc>
                <a:tc gridSpan="3">
                  <a:txBody>
                    <a:bodyPr/>
                    <a:lstStyle/>
                    <a:p>
                      <a:pPr marL="457200" algn="l" rtl="1">
                        <a:lnSpc>
                          <a:spcPct val="115000"/>
                        </a:lnSpc>
                        <a:spcAft>
                          <a:spcPts val="0"/>
                        </a:spcAft>
                      </a:pPr>
                      <a:r>
                        <a:rPr lang="he-IL" sz="1800" dirty="0">
                          <a:effectLst/>
                        </a:rPr>
                        <a:t> </a:t>
                      </a:r>
                      <a:endParaRPr lang="en-US" sz="1800" dirty="0">
                        <a:effectLst/>
                        <a:latin typeface="Calibri"/>
                        <a:ea typeface="Calibri"/>
                        <a:cs typeface="Arial"/>
                      </a:endParaRPr>
                    </a:p>
                  </a:txBody>
                  <a:tcPr marL="15346" marR="15346" marT="0" marB="0"/>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26923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he-IL" dirty="0"/>
              <a:t>סליקת כרטיסי אשראי היא למעשה תצורת העברת תשלומים בין מוכר לקונה, פעילות אשר במסגרתה </a:t>
            </a:r>
            <a:r>
              <a:rPr lang="he-IL" dirty="0" err="1"/>
              <a:t>הסולק</a:t>
            </a:r>
            <a:r>
              <a:rPr lang="he-IL" dirty="0"/>
              <a:t> </a:t>
            </a:r>
            <a:r>
              <a:rPr lang="he-IL" dirty="0" err="1"/>
              <a:t>מחוייב</a:t>
            </a:r>
            <a:r>
              <a:rPr lang="he-IL" dirty="0"/>
              <a:t> לזכות את מקבל התשלום בגין עסקאות שאושרו על ידו ונבדקו מול מנפיק כרטיס האשראי של המשלם. התחייבות זו מותנית בעמידת בית העסק בנהלי התפעול הקבועים בהסכם ביניהם. </a:t>
            </a:r>
          </a:p>
          <a:p>
            <a:pPr marL="0" indent="0">
              <a:buNone/>
            </a:pPr>
            <a:br>
              <a:rPr lang="en-US" dirty="0"/>
            </a:br>
            <a:r>
              <a:rPr lang="he-IL" dirty="0"/>
              <a:t>כנגד זיכוי בתי העסק בעסקאות הנ"ל, גובה </a:t>
            </a:r>
            <a:r>
              <a:rPr lang="he-IL" dirty="0" err="1"/>
              <a:t>הסולק</a:t>
            </a:r>
            <a:r>
              <a:rPr lang="he-IL" dirty="0"/>
              <a:t> את תמורת העסקה ממנפיק הכרטיס (בניכוי העמלה הצולבת הנהוגה בין חברות כרטיסי האשראי). ניתן לערוך את פעולת הסליקה ללא נוכחות הרוכש, למשל בחיוב טלפוני או בחיוב דרך אתר אינטרנט. במקרה זה העסקה מוגדרת כעסקה במסמך חסר.</a:t>
            </a:r>
          </a:p>
        </p:txBody>
      </p:sp>
      <p:sp>
        <p:nvSpPr>
          <p:cNvPr id="2" name="Title 1"/>
          <p:cNvSpPr>
            <a:spLocks noGrp="1"/>
          </p:cNvSpPr>
          <p:nvPr>
            <p:ph type="title"/>
          </p:nvPr>
        </p:nvSpPr>
        <p:spPr/>
        <p:txBody>
          <a:bodyPr/>
          <a:lstStyle/>
          <a:p>
            <a:r>
              <a:rPr lang="he-IL" dirty="0"/>
              <a:t>מחלקת גביה (סליקת כרטיס אשראי)</a:t>
            </a:r>
          </a:p>
        </p:txBody>
      </p:sp>
    </p:spTree>
    <p:extLst>
      <p:ext uri="{BB962C8B-B14F-4D97-AF65-F5344CB8AC3E}">
        <p14:creationId xmlns:p14="http://schemas.microsoft.com/office/powerpoint/2010/main" val="509763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35292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he-IL" dirty="0"/>
              <a:t>מלאכת הרכבת המוצר התיירותי</a:t>
            </a:r>
          </a:p>
        </p:txBody>
      </p:sp>
    </p:spTree>
    <p:extLst>
      <p:ext uri="{BB962C8B-B14F-4D97-AF65-F5344CB8AC3E}">
        <p14:creationId xmlns:p14="http://schemas.microsoft.com/office/powerpoint/2010/main" val="242464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856904"/>
            <a:ext cx="6986066" cy="1651620"/>
          </a:xfrm>
        </p:spPr>
        <p:txBody>
          <a:bodyPr>
            <a:noAutofit/>
          </a:bodyPr>
          <a:lstStyle/>
          <a:p>
            <a:r>
              <a:rPr lang="he-IL" sz="2800" b="1" dirty="0"/>
              <a:t>מסלול קווי </a:t>
            </a:r>
            <a:r>
              <a:rPr lang="en-US" sz="2800" b="1" dirty="0"/>
              <a:t>Linear Itinerary</a:t>
            </a:r>
          </a:p>
          <a:p>
            <a:r>
              <a:rPr lang="he-IL" sz="2800" b="1" dirty="0"/>
              <a:t>מסלול מעגלי </a:t>
            </a:r>
            <a:r>
              <a:rPr lang="en-US" sz="2800" b="1" dirty="0"/>
              <a:t>Circle Itinerary</a:t>
            </a:r>
          </a:p>
          <a:p>
            <a:r>
              <a:rPr lang="he-IL" sz="2800" b="1" dirty="0"/>
              <a:t>מסלול כוכב/רב-מוקדי </a:t>
            </a:r>
            <a:r>
              <a:rPr lang="en-US" sz="2800" b="1" dirty="0"/>
              <a:t>Multi-center Itinerary</a:t>
            </a:r>
            <a:endParaRPr lang="he-IL" sz="2800" b="1" dirty="0"/>
          </a:p>
        </p:txBody>
      </p:sp>
      <p:sp>
        <p:nvSpPr>
          <p:cNvPr id="2" name="Title 1"/>
          <p:cNvSpPr>
            <a:spLocks noGrp="1"/>
          </p:cNvSpPr>
          <p:nvPr>
            <p:ph type="title"/>
          </p:nvPr>
        </p:nvSpPr>
        <p:spPr/>
        <p:txBody>
          <a:bodyPr/>
          <a:lstStyle/>
          <a:p>
            <a:r>
              <a:rPr lang="he-IL" dirty="0"/>
              <a:t>סוגי המסלולים</a:t>
            </a:r>
          </a:p>
        </p:txBody>
      </p:sp>
      <p:sp>
        <p:nvSpPr>
          <p:cNvPr id="4" name="Title 1"/>
          <p:cNvSpPr txBox="1">
            <a:spLocks/>
          </p:cNvSpPr>
          <p:nvPr/>
        </p:nvSpPr>
        <p:spPr>
          <a:xfrm>
            <a:off x="6228184" y="3501008"/>
            <a:ext cx="2594868"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dirty="0"/>
              <a:t>איזון</a:t>
            </a:r>
          </a:p>
        </p:txBody>
      </p:sp>
      <p:sp>
        <p:nvSpPr>
          <p:cNvPr id="5" name="Content Placeholder 2"/>
          <p:cNvSpPr txBox="1">
            <a:spLocks/>
          </p:cNvSpPr>
          <p:nvPr/>
        </p:nvSpPr>
        <p:spPr>
          <a:xfrm>
            <a:off x="6228184" y="4509120"/>
            <a:ext cx="2594868" cy="1972816"/>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dirty="0"/>
              <a:t>עיר</a:t>
            </a:r>
          </a:p>
          <a:p>
            <a:r>
              <a:rPr lang="he-IL" dirty="0"/>
              <a:t>טבע</a:t>
            </a:r>
          </a:p>
          <a:p>
            <a:r>
              <a:rPr lang="he-IL" dirty="0"/>
              <a:t>מנוחה</a:t>
            </a:r>
          </a:p>
        </p:txBody>
      </p:sp>
      <p:sp>
        <p:nvSpPr>
          <p:cNvPr id="6" name="Title 1"/>
          <p:cNvSpPr txBox="1">
            <a:spLocks/>
          </p:cNvSpPr>
          <p:nvPr/>
        </p:nvSpPr>
        <p:spPr>
          <a:xfrm>
            <a:off x="1835696" y="3501008"/>
            <a:ext cx="2594868"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dirty="0"/>
              <a:t>קצב</a:t>
            </a:r>
          </a:p>
        </p:txBody>
      </p:sp>
      <p:sp>
        <p:nvSpPr>
          <p:cNvPr id="7" name="Content Placeholder 2"/>
          <p:cNvSpPr txBox="1">
            <a:spLocks/>
          </p:cNvSpPr>
          <p:nvPr/>
        </p:nvSpPr>
        <p:spPr>
          <a:xfrm>
            <a:off x="611560" y="4644008"/>
            <a:ext cx="3530972" cy="1972816"/>
          </a:xfrm>
          <a:prstGeom prst="rect">
            <a:avLst/>
          </a:prstGeom>
        </p:spPr>
        <p:txBody>
          <a:bodyPr vert="horz" lIns="91440" tIns="45720" rIns="91440" bIns="45720" rtlCol="1">
            <a:normAutofit fontScale="85000" lnSpcReduction="10000"/>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dirty="0"/>
              <a:t>שבת / יום מנוחה</a:t>
            </a:r>
          </a:p>
          <a:p>
            <a:r>
              <a:rPr lang="he-IL" dirty="0"/>
              <a:t>אירועים</a:t>
            </a:r>
          </a:p>
          <a:p>
            <a:r>
              <a:rPr lang="he-IL" dirty="0"/>
              <a:t>אתרים (פתיחה, עניין)</a:t>
            </a:r>
          </a:p>
          <a:p>
            <a:r>
              <a:rPr lang="he-IL" dirty="0"/>
              <a:t>תקנות נהיגה</a:t>
            </a:r>
          </a:p>
          <a:p>
            <a:endParaRPr lang="he-IL" dirty="0"/>
          </a:p>
        </p:txBody>
      </p:sp>
    </p:spTree>
    <p:extLst>
      <p:ext uri="{BB962C8B-B14F-4D97-AF65-F5344CB8AC3E}">
        <p14:creationId xmlns:p14="http://schemas.microsoft.com/office/powerpoint/2010/main" val="5665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5" y="404664"/>
            <a:ext cx="8160907"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he-IL"/>
          </a:p>
        </p:txBody>
      </p:sp>
    </p:spTree>
    <p:extLst>
      <p:ext uri="{BB962C8B-B14F-4D97-AF65-F5344CB8AC3E}">
        <p14:creationId xmlns:p14="http://schemas.microsoft.com/office/powerpoint/2010/main" val="3174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he-IL"/>
          </a:p>
        </p:txBody>
      </p:sp>
      <p:sp>
        <p:nvSpPr>
          <p:cNvPr id="2" name="Title 1"/>
          <p:cNvSpPr>
            <a:spLocks noGrp="1"/>
          </p:cNvSpPr>
          <p:nvPr>
            <p:ph type="title"/>
          </p:nvPr>
        </p:nvSpPr>
        <p:spPr/>
        <p:txBody>
          <a:bodyPr/>
          <a:lstStyle/>
          <a:p>
            <a:endParaRPr lang="he-IL"/>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496944" cy="637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568" y="764704"/>
            <a:ext cx="3004988" cy="369332"/>
          </a:xfrm>
          <a:prstGeom prst="rect">
            <a:avLst/>
          </a:prstGeom>
          <a:noFill/>
        </p:spPr>
        <p:txBody>
          <a:bodyPr wrap="square" rtlCol="1">
            <a:spAutoFit/>
          </a:bodyPr>
          <a:lstStyle/>
          <a:p>
            <a:r>
              <a:rPr lang="he-IL" dirty="0"/>
              <a:t>תהליך ארגון הנסיעה משמעותו</a:t>
            </a:r>
          </a:p>
        </p:txBody>
      </p:sp>
      <p:sp>
        <p:nvSpPr>
          <p:cNvPr id="5" name="TextBox 4"/>
          <p:cNvSpPr txBox="1"/>
          <p:nvPr/>
        </p:nvSpPr>
        <p:spPr>
          <a:xfrm>
            <a:off x="4499992" y="476672"/>
            <a:ext cx="4104456" cy="923330"/>
          </a:xfrm>
          <a:prstGeom prst="rect">
            <a:avLst/>
          </a:prstGeom>
          <a:noFill/>
        </p:spPr>
        <p:txBody>
          <a:bodyPr wrap="square" rtlCol="1">
            <a:spAutoFit/>
          </a:bodyPr>
          <a:lstStyle/>
          <a:p>
            <a:pPr marL="285750" indent="-285750">
              <a:buFont typeface="Arial" pitchFamily="34" charset="0"/>
              <a:buChar char="•"/>
            </a:pPr>
            <a:r>
              <a:rPr lang="he-IL" dirty="0"/>
              <a:t>יצירת הזמנות</a:t>
            </a:r>
          </a:p>
          <a:p>
            <a:pPr marL="285750" indent="-285750">
              <a:buFont typeface="Arial" pitchFamily="34" charset="0"/>
              <a:buChar char="•"/>
            </a:pPr>
            <a:r>
              <a:rPr lang="he-IL" dirty="0"/>
              <a:t>קבלת אישורים</a:t>
            </a:r>
          </a:p>
          <a:p>
            <a:pPr marL="285750" indent="-285750">
              <a:buFont typeface="Arial" pitchFamily="34" charset="0"/>
              <a:buChar char="•"/>
            </a:pPr>
            <a:r>
              <a:rPr lang="he-IL" dirty="0"/>
              <a:t>תמחור המוצר ועדכון הלקוח</a:t>
            </a:r>
          </a:p>
        </p:txBody>
      </p:sp>
      <p:sp>
        <p:nvSpPr>
          <p:cNvPr id="6" name="TextBox 5"/>
          <p:cNvSpPr txBox="1"/>
          <p:nvPr/>
        </p:nvSpPr>
        <p:spPr>
          <a:xfrm>
            <a:off x="4582616" y="5445224"/>
            <a:ext cx="4032448" cy="923330"/>
          </a:xfrm>
          <a:prstGeom prst="rect">
            <a:avLst/>
          </a:prstGeom>
          <a:noFill/>
        </p:spPr>
        <p:txBody>
          <a:bodyPr wrap="square" rtlCol="1">
            <a:spAutoFit/>
          </a:bodyPr>
          <a:lstStyle/>
          <a:p>
            <a:pPr marL="285750" indent="-285750">
              <a:buFont typeface="Arial" pitchFamily="34" charset="0"/>
              <a:buChar char="•"/>
            </a:pPr>
            <a:r>
              <a:rPr lang="he-IL" dirty="0"/>
              <a:t>הנפקת שוברים, כרטיסים ושאר המסמכים</a:t>
            </a:r>
          </a:p>
          <a:p>
            <a:pPr marL="285750" indent="-285750">
              <a:buFont typeface="Arial" pitchFamily="34" charset="0"/>
              <a:buChar char="•"/>
            </a:pPr>
            <a:r>
              <a:rPr lang="he-IL" dirty="0"/>
              <a:t>מעקב על ביצוע הנסיעה</a:t>
            </a:r>
          </a:p>
        </p:txBody>
      </p:sp>
    </p:spTree>
    <p:extLst>
      <p:ext uri="{BB962C8B-B14F-4D97-AF65-F5344CB8AC3E}">
        <p14:creationId xmlns:p14="http://schemas.microsoft.com/office/powerpoint/2010/main" val="437383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885</TotalTime>
  <Words>2369</Words>
  <Application>Microsoft Office PowerPoint</Application>
  <PresentationFormat>‫הצגה על המסך (4:3)</PresentationFormat>
  <Paragraphs>456</Paragraphs>
  <Slides>48</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48</vt:i4>
      </vt:variant>
    </vt:vector>
  </HeadingPairs>
  <TitlesOfParts>
    <vt:vector size="54" baseType="lpstr">
      <vt:lpstr>Arial</vt:lpstr>
      <vt:lpstr>Calibri</vt:lpstr>
      <vt:lpstr>Candara</vt:lpstr>
      <vt:lpstr>Symbol</vt:lpstr>
      <vt:lpstr>Wingdings</vt:lpstr>
      <vt:lpstr>Waveform</vt:lpstr>
      <vt:lpstr>אופרציה, סוכני נסיעות</vt:lpstr>
      <vt:lpstr>מבנה חברת הטיולים</vt:lpstr>
      <vt:lpstr>שיווק ומכירות</vt:lpstr>
      <vt:lpstr>נציגות  GSA</vt:lpstr>
      <vt:lpstr>מחלקת גביה (סליקת כרטיס אשראי)</vt:lpstr>
      <vt:lpstr>מלאכת הרכבת המוצר התיירותי</vt:lpstr>
      <vt:lpstr>סוגי המסלולים</vt:lpstr>
      <vt:lpstr>מצגת של PowerPoint‏</vt:lpstr>
      <vt:lpstr>מצגת של PowerPoint‏</vt:lpstr>
      <vt:lpstr>השפעת טור אופרייטור על גורמי התיירות</vt:lpstr>
      <vt:lpstr>מצגת של PowerPoint‏</vt:lpstr>
      <vt:lpstr>FIT  מול  TOURS-ESCORTED</vt:lpstr>
      <vt:lpstr>סוגי הקבוצות</vt:lpstr>
      <vt:lpstr>מאפייני טיול "רגיל" / טיול "חוברת"</vt:lpstr>
      <vt:lpstr>דוגמאות לתיאומים מיוחדים</vt:lpstr>
      <vt:lpstr>מאפייני טיולים גיאוגרפיים</vt:lpstr>
      <vt:lpstr>מאפייני הטיולים לגיל הזהב</vt:lpstr>
      <vt:lpstr>קבוצות סגורות</vt:lpstr>
      <vt:lpstr>אבחון צרכי לקוחות</vt:lpstr>
      <vt:lpstr>עקרונות ניתוב מסלול  ושיקולים לבחירתו</vt:lpstr>
      <vt:lpstr>מצגת של PowerPoint‏</vt:lpstr>
      <vt:lpstr>מצגת של PowerPoint‏</vt:lpstr>
      <vt:lpstr>טיולי צליינות Pilgrims  לישראל</vt:lpstr>
      <vt:lpstr>אתרי ביקור לנוצרים בארץ הקודש</vt:lpstr>
      <vt:lpstr>אתרי ביקור למוסלמים בארץ הקודש</vt:lpstr>
      <vt:lpstr>תקנות שעת העבודה של נהגי האוטובוסים באירופה</vt:lpstr>
      <vt:lpstr>עבירות לגבי שעות נהיגה בישראל</vt:lpstr>
      <vt:lpstr>תעופה סיטונאית תיירות וקבוצות</vt:lpstr>
      <vt:lpstr>חשיבותו של מלווה הקבוצה</vt:lpstr>
      <vt:lpstr>תיק מלווה T/L</vt:lpstr>
      <vt:lpstr>הנחיות למלווה בעת כניסת קבוצה למלון</vt:lpstr>
      <vt:lpstr>הנחיות למלווה בעת יציאת הקבוצה מהמלון</vt:lpstr>
      <vt:lpstr>דוגמא לדף מידע לנוסע</vt:lpstr>
      <vt:lpstr>הכנת דף משוב לנוסע (הכנת סקר באמצעות Google docs)</vt:lpstr>
      <vt:lpstr>השוואת טיולים מאורגנים</vt:lpstr>
      <vt:lpstr>דף איסוף נתונים להמחרה</vt:lpstr>
      <vt:lpstr>טיולי "חוברת"</vt:lpstr>
      <vt:lpstr>דף הנחיות למטייל</vt:lpstr>
      <vt:lpstr>המחיר כולל</vt:lpstr>
      <vt:lpstr>המחיר אינו כולל</vt:lpstr>
      <vt:lpstr>תנאים כלליים</vt:lpstr>
      <vt:lpstr>יצירת קשר עם ספק בחו"ל</vt:lpstr>
      <vt:lpstr>תכתובת עם הספק</vt:lpstr>
      <vt:lpstr>קיצורים לתכתובת בשפה מקצועית</vt:lpstr>
      <vt:lpstr>המחיר כולל / אינו כולל בהדגמה על טיול לקרואטיה וסלובניה </vt:lpstr>
      <vt:lpstr>בהדגמה על טיול מקומי ל-3 ימים מפריס ואליה</vt:lpstr>
      <vt:lpstr>תנאי ביטול (דרישות הספקים)  בהדגמה על הטיול מפריס</vt:lpstr>
      <vt:lpstr>דוגמא לסיכום דרישות מספק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אופרציה, סוכני נסיעות</dc:title>
  <dc:creator>Edna Brodai</dc:creator>
  <cp:lastModifiedBy>edna brodai</cp:lastModifiedBy>
  <cp:revision>134</cp:revision>
  <dcterms:created xsi:type="dcterms:W3CDTF">2017-04-27T06:13:40Z</dcterms:created>
  <dcterms:modified xsi:type="dcterms:W3CDTF">2019-07-14T09:18:07Z</dcterms:modified>
</cp:coreProperties>
</file>