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omments/comment1.xml" ContentType="application/vnd.openxmlformats-officedocument.presentationml.comments+xml"/>
  <Override PartName="/ppt/charts/chart2.xml" ContentType="application/vnd.openxmlformats-officedocument.drawingml.chart+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56" r:id="rId2"/>
    <p:sldId id="257" r:id="rId3"/>
    <p:sldId id="259" r:id="rId4"/>
    <p:sldId id="258" r:id="rId5"/>
    <p:sldId id="260" r:id="rId6"/>
    <p:sldId id="261" r:id="rId7"/>
    <p:sldId id="262" r:id="rId8"/>
    <p:sldId id="264" r:id="rId9"/>
    <p:sldId id="263" r:id="rId10"/>
    <p:sldId id="272" r:id="rId11"/>
    <p:sldId id="265" r:id="rId12"/>
    <p:sldId id="266" r:id="rId13"/>
    <p:sldId id="267" r:id="rId14"/>
    <p:sldId id="268" r:id="rId15"/>
    <p:sldId id="270" r:id="rId16"/>
    <p:sldId id="271" r:id="rId17"/>
    <p:sldId id="269" r:id="rId18"/>
    <p:sldId id="27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dna brodai" initials="eb" lastIdx="2" clrIdx="0">
    <p:extLst>
      <p:ext uri="{19B8F6BF-5375-455C-9EA6-DF929625EA0E}">
        <p15:presenceInfo xmlns:p15="http://schemas.microsoft.com/office/powerpoint/2012/main" userId="8ecbb00ebf397d2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76"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e-IL"/>
  <c:roundedCorners val="0"/>
  <mc:AlternateContent xmlns:mc="http://schemas.openxmlformats.org/markup-compatibility/2006">
    <mc:Choice xmlns:c14="http://schemas.microsoft.com/office/drawing/2007/8/2/chart" Requires="c14">
      <c14:style val="101"/>
    </mc:Choice>
    <mc:Fallback>
      <c:style val="1"/>
    </mc:Fallback>
  </mc:AlternateContent>
  <c:chart>
    <c:title>
      <c:overlay val="0"/>
      <c:spPr>
        <a:noFill/>
        <a:ln>
          <a:noFill/>
        </a:ln>
        <a:effectLst/>
      </c:spPr>
      <c:txPr>
        <a:bodyPr rot="0" spcFirstLastPara="1" vertOverflow="ellipsis" vert="horz" wrap="square" anchor="ctr" anchorCtr="1"/>
        <a:lstStyle/>
        <a:p>
          <a:pPr>
            <a:defRPr sz="1995" b="1" i="0" u="none" strike="noStrike" kern="1200" cap="all" spc="100" normalizeH="0" baseline="0">
              <a:solidFill>
                <a:schemeClr val="lt1"/>
              </a:solidFill>
              <a:latin typeface="+mn-lt"/>
              <a:ea typeface="+mn-ea"/>
              <a:cs typeface="+mn-cs"/>
            </a:defRPr>
          </a:pPr>
          <a:endParaRPr lang="he-IL"/>
        </a:p>
      </c:txPr>
    </c:title>
    <c:autoTitleDeleted val="0"/>
    <c:plotArea>
      <c:layout/>
      <c:pieChart>
        <c:varyColors val="1"/>
        <c:ser>
          <c:idx val="0"/>
          <c:order val="0"/>
          <c:tx>
            <c:strRef>
              <c:f>גיליון1!$B$1</c:f>
              <c:strCache>
                <c:ptCount val="1"/>
                <c:pt idx="0">
                  <c:v>מכירות</c:v>
                </c:pt>
              </c:strCache>
            </c:strRef>
          </c:tx>
          <c:spPr>
            <a:solidFill>
              <a:schemeClr val="lt1"/>
            </a:solidFill>
            <a:ln w="19050">
              <a:solidFill>
                <a:schemeClr val="dk1">
                  <a:tint val="88500"/>
                </a:schemeClr>
              </a:solidFill>
            </a:ln>
            <a:effectLst/>
          </c:spPr>
          <c:dPt>
            <c:idx val="0"/>
            <c:bubble3D val="0"/>
            <c:spPr>
              <a:solidFill>
                <a:schemeClr val="lt1"/>
              </a:solidFill>
              <a:ln w="19050">
                <a:solidFill>
                  <a:schemeClr val="dk1">
                    <a:tint val="88500"/>
                  </a:schemeClr>
                </a:solidFill>
              </a:ln>
              <a:effectLst/>
            </c:spPr>
            <c:extLst>
              <c:ext xmlns:c16="http://schemas.microsoft.com/office/drawing/2014/chart" uri="{C3380CC4-5D6E-409C-BE32-E72D297353CC}">
                <c16:uniqueId val="{00000001-0F3F-4A94-9543-655E16DFE112}"/>
              </c:ext>
            </c:extLst>
          </c:dPt>
          <c:dPt>
            <c:idx val="1"/>
            <c:bubble3D val="0"/>
            <c:spPr>
              <a:solidFill>
                <a:schemeClr val="lt1"/>
              </a:solidFill>
              <a:ln w="19050">
                <a:solidFill>
                  <a:schemeClr val="dk1">
                    <a:tint val="88500"/>
                  </a:schemeClr>
                </a:solidFill>
              </a:ln>
              <a:effectLst/>
            </c:spPr>
            <c:extLst>
              <c:ext xmlns:c16="http://schemas.microsoft.com/office/drawing/2014/chart" uri="{C3380CC4-5D6E-409C-BE32-E72D297353CC}">
                <c16:uniqueId val="{00000003-0F3F-4A94-9543-655E16DFE112}"/>
              </c:ext>
            </c:extLst>
          </c:dPt>
          <c:dPt>
            <c:idx val="2"/>
            <c:bubble3D val="0"/>
            <c:spPr>
              <a:solidFill>
                <a:schemeClr val="lt1"/>
              </a:solidFill>
              <a:ln w="19050">
                <a:solidFill>
                  <a:schemeClr val="dk1">
                    <a:tint val="88500"/>
                  </a:schemeClr>
                </a:solidFill>
              </a:ln>
              <a:effectLst/>
            </c:spPr>
            <c:extLst>
              <c:ext xmlns:c16="http://schemas.microsoft.com/office/drawing/2014/chart" uri="{C3380CC4-5D6E-409C-BE32-E72D297353CC}">
                <c16:uniqueId val="{00000005-0F3F-4A94-9543-655E16DFE112}"/>
              </c:ext>
            </c:extLst>
          </c:dPt>
          <c:dPt>
            <c:idx val="3"/>
            <c:bubble3D val="0"/>
            <c:spPr>
              <a:solidFill>
                <a:schemeClr val="lt1"/>
              </a:solidFill>
              <a:ln w="19050">
                <a:solidFill>
                  <a:schemeClr val="dk1">
                    <a:tint val="88500"/>
                  </a:schemeClr>
                </a:solidFill>
              </a:ln>
              <a:effectLst/>
            </c:spPr>
            <c:extLst>
              <c:ext xmlns:c16="http://schemas.microsoft.com/office/drawing/2014/chart" uri="{C3380CC4-5D6E-409C-BE32-E72D297353CC}">
                <c16:uniqueId val="{00000007-0F3F-4A94-9543-655E16DFE112}"/>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dk1">
                        <a:tint val="88500"/>
                      </a:schemeClr>
                    </a:solidFill>
                    <a:latin typeface="+mn-lt"/>
                    <a:ea typeface="+mn-ea"/>
                    <a:cs typeface="+mn-cs"/>
                  </a:defRPr>
                </a:pPr>
                <a:endParaRPr lang="he-IL"/>
              </a:p>
            </c:txPr>
            <c:dLblPos val="inEnd"/>
            <c:showLegendKey val="0"/>
            <c:showVal val="0"/>
            <c:showCatName val="1"/>
            <c:showSerName val="0"/>
            <c:showPercent val="1"/>
            <c:showBubbleSize val="0"/>
            <c:showLeaderLines val="1"/>
            <c:leaderLines>
              <c:spPr>
                <a:ln w="9525">
                  <a:solidFill>
                    <a:schemeClr val="dk1">
                      <a:tint val="88500"/>
                      <a:lumMod val="60000"/>
                      <a:lumOff val="40000"/>
                    </a:schemeClr>
                  </a:solidFill>
                </a:ln>
                <a:effectLst/>
              </c:spPr>
            </c:leaderLines>
            <c:extLst>
              <c:ext xmlns:c15="http://schemas.microsoft.com/office/drawing/2012/chart" uri="{CE6537A1-D6FC-4f65-9D91-7224C49458BB}"/>
            </c:extLst>
          </c:dLbls>
          <c:cat>
            <c:strRef>
              <c:f>גיליון1!$A$2:$A$5</c:f>
              <c:strCache>
                <c:ptCount val="3"/>
                <c:pt idx="0">
                  <c:v>טיסות</c:v>
                </c:pt>
                <c:pt idx="1">
                  <c:v>סידורי קרקע</c:v>
                </c:pt>
                <c:pt idx="2">
                  <c:v>מוצרים משלימים</c:v>
                </c:pt>
              </c:strCache>
            </c:strRef>
          </c:cat>
          <c:val>
            <c:numRef>
              <c:f>גיליון1!$B$2:$B$5</c:f>
              <c:numCache>
                <c:formatCode>General</c:formatCode>
                <c:ptCount val="4"/>
                <c:pt idx="0">
                  <c:v>1.5</c:v>
                </c:pt>
                <c:pt idx="1">
                  <c:v>1.4</c:v>
                </c:pt>
                <c:pt idx="2">
                  <c:v>0.1</c:v>
                </c:pt>
              </c:numCache>
            </c:numRef>
          </c:val>
          <c:extLst>
            <c:ext xmlns:c16="http://schemas.microsoft.com/office/drawing/2014/chart" uri="{C3380CC4-5D6E-409C-BE32-E72D297353CC}">
              <c16:uniqueId val="{00000000-2437-44AB-862A-81C73E141262}"/>
            </c:ext>
          </c:extLst>
        </c:ser>
        <c:dLbls>
          <c:dLblPos val="inEnd"/>
          <c:showLegendKey val="0"/>
          <c:showVal val="0"/>
          <c:showCatName val="1"/>
          <c:showSerName val="0"/>
          <c:showPercent val="1"/>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dk1">
        <a:tint val="88500"/>
      </a:schemeClr>
    </a:solidFill>
    <a:ln w="9525" cap="flat" cmpd="sng" algn="ctr">
      <a:solidFill>
        <a:schemeClr val="dk1">
          <a:tint val="88500"/>
        </a:schemeClr>
      </a:solidFill>
      <a:round/>
    </a:ln>
    <a:effectLst/>
  </c:spPr>
  <c:txPr>
    <a:bodyPr/>
    <a:lstStyle/>
    <a:p>
      <a:pPr>
        <a:defRPr/>
      </a:pPr>
      <a:endParaRPr lang="he-IL"/>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e-IL"/>
  <c:roundedCorners val="0"/>
  <mc:AlternateContent xmlns:mc="http://schemas.openxmlformats.org/markup-compatibility/2006">
    <mc:Choice xmlns:c14="http://schemas.microsoft.com/office/drawing/2007/8/2/chart" Requires="c14">
      <c14:style val="106"/>
    </mc:Choice>
    <mc:Fallback>
      <c:style val="6"/>
    </mc:Fallback>
  </mc:AlternateContent>
  <c:chart>
    <c:title>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he-IL"/>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7.5459664237122109E-2"/>
          <c:y val="5.3925832448192459E-3"/>
          <c:w val="0.92454030760222639"/>
          <c:h val="0.86951187771831961"/>
        </c:manualLayout>
      </c:layout>
      <c:pie3DChart>
        <c:varyColors val="1"/>
        <c:ser>
          <c:idx val="0"/>
          <c:order val="0"/>
          <c:tx>
            <c:strRef>
              <c:f>גיליון1!$B$1</c:f>
              <c:strCache>
                <c:ptCount val="1"/>
                <c:pt idx="0">
                  <c:v>הוצאות</c:v>
                </c:pt>
              </c:strCache>
            </c:strRef>
          </c:tx>
          <c:dPt>
            <c:idx val="0"/>
            <c:bubble3D val="0"/>
            <c:spPr>
              <a:solidFill>
                <a:schemeClr val="accent4">
                  <a:shade val="76000"/>
                </a:schemeClr>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2-03B5-4D61-A404-BD89F6F06A16}"/>
              </c:ext>
            </c:extLst>
          </c:dPt>
          <c:dPt>
            <c:idx val="1"/>
            <c:bubble3D val="0"/>
            <c:spPr>
              <a:solidFill>
                <a:schemeClr val="accent4">
                  <a:tint val="77000"/>
                </a:schemeClr>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03B5-4D61-A404-BD89F6F06A16}"/>
              </c:ext>
            </c:extLst>
          </c:dPt>
          <c:dLbls>
            <c:dLbl>
              <c:idx val="0"/>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noAutofit/>
                </a:bodyPr>
                <a:lstStyle/>
                <a:p>
                  <a:pPr>
                    <a:defRPr sz="1330" b="1" i="0" u="none" strike="noStrike" kern="1200" baseline="0">
                      <a:solidFill>
                        <a:schemeClr val="lt1"/>
                      </a:solidFill>
                      <a:latin typeface="+mn-lt"/>
                      <a:ea typeface="+mn-ea"/>
                      <a:cs typeface="+mn-cs"/>
                    </a:defRPr>
                  </a:pPr>
                  <a:endParaRPr lang="he-IL"/>
                </a:p>
              </c:txPr>
              <c:dLblPos val="ctr"/>
              <c:showLegendKey val="0"/>
              <c:showVal val="0"/>
              <c:showCatName val="0"/>
              <c:showSerName val="0"/>
              <c:showPercent val="1"/>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2-03B5-4D61-A404-BD89F6F06A16}"/>
                </c:ext>
              </c:extLst>
            </c:dLbl>
            <c:dLbl>
              <c:idx val="1"/>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noAutofit/>
                </a:bodyPr>
                <a:lstStyle/>
                <a:p>
                  <a:pPr>
                    <a:defRPr sz="1330" b="1" i="0" u="none" strike="noStrike" kern="1200" baseline="0">
                      <a:solidFill>
                        <a:schemeClr val="lt1"/>
                      </a:solidFill>
                      <a:latin typeface="+mn-lt"/>
                      <a:ea typeface="+mn-ea"/>
                      <a:cs typeface="+mn-cs"/>
                    </a:defRPr>
                  </a:pPr>
                  <a:endParaRPr lang="he-IL"/>
                </a:p>
              </c:txPr>
              <c:dLblPos val="ctr"/>
              <c:showLegendKey val="0"/>
              <c:showVal val="0"/>
              <c:showCatName val="0"/>
              <c:showSerName val="0"/>
              <c:showPercent val="1"/>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1-03B5-4D61-A404-BD89F6F06A16}"/>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he-IL"/>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גיליון1!$A$2:$A$3</c:f>
              <c:strCache>
                <c:ptCount val="2"/>
                <c:pt idx="0">
                  <c:v>שאר ההוצאות</c:v>
                </c:pt>
                <c:pt idx="1">
                  <c:v>שכר</c:v>
                </c:pt>
              </c:strCache>
            </c:strRef>
          </c:cat>
          <c:val>
            <c:numRef>
              <c:f>גיליון1!$B$2:$B$3</c:f>
              <c:numCache>
                <c:formatCode>General</c:formatCode>
                <c:ptCount val="2"/>
                <c:pt idx="0">
                  <c:v>8.1999999999999993</c:v>
                </c:pt>
                <c:pt idx="1">
                  <c:v>4</c:v>
                </c:pt>
              </c:numCache>
            </c:numRef>
          </c:val>
          <c:extLst>
            <c:ext xmlns:c16="http://schemas.microsoft.com/office/drawing/2014/chart" uri="{C3380CC4-5D6E-409C-BE32-E72D297353CC}">
              <c16:uniqueId val="{00000000-03B5-4D61-A404-BD89F6F06A16}"/>
            </c:ext>
          </c:extLst>
        </c:ser>
        <c:dLbls>
          <c:dLblPos val="ctr"/>
          <c:showLegendKey val="0"/>
          <c:showVal val="0"/>
          <c:showCatName val="0"/>
          <c:showSerName val="0"/>
          <c:showPercent val="1"/>
          <c:showBubbleSize val="0"/>
          <c:showLeaderLines val="1"/>
        </c:dLbls>
      </c:pie3DChart>
      <c:spPr>
        <a:noFill/>
        <a:ln>
          <a:noFill/>
        </a:ln>
        <a:effectLst/>
      </c:spPr>
    </c:plotArea>
    <c:legend>
      <c:legendPos val="b"/>
      <c:layout>
        <c:manualLayout>
          <c:xMode val="edge"/>
          <c:yMode val="edge"/>
          <c:x val="0.27755371002797985"/>
          <c:y val="0.81094303754872687"/>
          <c:w val="0.56989261070192188"/>
          <c:h val="0.12164967189103246"/>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2000" b="0" i="0" u="none" strike="noStrike" kern="1200" baseline="0">
              <a:solidFill>
                <a:schemeClr val="dk1">
                  <a:lumMod val="75000"/>
                  <a:lumOff val="25000"/>
                </a:schemeClr>
              </a:solidFill>
              <a:latin typeface="+mn-lt"/>
              <a:ea typeface="+mn-ea"/>
              <a:cs typeface="+mn-cs"/>
            </a:defRPr>
          </a:pPr>
          <a:endParaRPr lang="he-IL"/>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he-IL"/>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e-IL"/>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he-IL"/>
        </a:p>
      </c:txPr>
    </c:title>
    <c:autoTitleDeleted val="0"/>
    <c:plotArea>
      <c:layout/>
      <c:pieChart>
        <c:varyColors val="1"/>
        <c:ser>
          <c:idx val="0"/>
          <c:order val="0"/>
          <c:tx>
            <c:strRef>
              <c:f>גיליון1!$B$1</c:f>
              <c:strCache>
                <c:ptCount val="1"/>
                <c:pt idx="0">
                  <c:v>עלות ללקוח 150</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B2C7-4FDD-8D57-E65B9D5E4245}"/>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B2C7-4FDD-8D57-E65B9D5E4245}"/>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B2C7-4FDD-8D57-E65B9D5E4245}"/>
              </c:ext>
            </c:extLst>
          </c:dPt>
          <c:dLbls>
            <c:dLbl>
              <c:idx val="0"/>
              <c:tx>
                <c:rich>
                  <a:bodyPr/>
                  <a:lstStyle/>
                  <a:p>
                    <a:r>
                      <a:rPr lang="en-US"/>
                      <a:t>135</a:t>
                    </a:r>
                    <a:endParaRPr lang="en-US" dirty="0"/>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B2C7-4FDD-8D57-E65B9D5E4245}"/>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he-IL"/>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גיליון1!$A$2:$A$4</c:f>
              <c:strCache>
                <c:ptCount val="3"/>
                <c:pt idx="0">
                  <c:v>תשלום לספק</c:v>
                </c:pt>
                <c:pt idx="1">
                  <c:v>עמלה 10%</c:v>
                </c:pt>
                <c:pt idx="2">
                  <c:v>מעמ 17%</c:v>
                </c:pt>
              </c:strCache>
            </c:strRef>
          </c:cat>
          <c:val>
            <c:numRef>
              <c:f>גיליון1!$B$2:$B$4</c:f>
              <c:numCache>
                <c:formatCode>General</c:formatCode>
                <c:ptCount val="3"/>
                <c:pt idx="0">
                  <c:v>132.44999999999999</c:v>
                </c:pt>
                <c:pt idx="1">
                  <c:v>12.82</c:v>
                </c:pt>
                <c:pt idx="2">
                  <c:v>2.1800000000000002</c:v>
                </c:pt>
              </c:numCache>
            </c:numRef>
          </c:val>
          <c:extLst>
            <c:ext xmlns:c16="http://schemas.microsoft.com/office/drawing/2014/chart" uri="{C3380CC4-5D6E-409C-BE32-E72D297353CC}">
              <c16:uniqueId val="{00000000-0F23-4ADC-A6FF-BCA75F7DD8D1}"/>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he-IL"/>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he-IL"/>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e-IL"/>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he-IL"/>
        </a:p>
      </c:txPr>
    </c:title>
    <c:autoTitleDeleted val="0"/>
    <c:plotArea>
      <c:layout/>
      <c:pieChart>
        <c:varyColors val="1"/>
        <c:ser>
          <c:idx val="0"/>
          <c:order val="0"/>
          <c:tx>
            <c:strRef>
              <c:f>גיליון1!$B$1</c:f>
              <c:strCache>
                <c:ptCount val="1"/>
                <c:pt idx="0">
                  <c:v>עלות ללקוח 150</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39E5-42F2-AA59-CDD8F21943B9}"/>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39E5-42F2-AA59-CDD8F21943B9}"/>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39E5-42F2-AA59-CDD8F21943B9}"/>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he-IL"/>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גיליון1!$A$2:$A$4</c:f>
              <c:strCache>
                <c:ptCount val="3"/>
                <c:pt idx="0">
                  <c:v>תשלום לספק</c:v>
                </c:pt>
                <c:pt idx="1">
                  <c:v>עמלה 10%</c:v>
                </c:pt>
                <c:pt idx="2">
                  <c:v>מעמ 17%</c:v>
                </c:pt>
              </c:strCache>
            </c:strRef>
          </c:cat>
          <c:val>
            <c:numRef>
              <c:f>גיליון1!$B$2:$B$4</c:f>
              <c:numCache>
                <c:formatCode>General</c:formatCode>
                <c:ptCount val="3"/>
                <c:pt idx="0">
                  <c:v>132.44999999999999</c:v>
                </c:pt>
                <c:pt idx="1">
                  <c:v>15</c:v>
                </c:pt>
                <c:pt idx="2">
                  <c:v>2.5499999999999998</c:v>
                </c:pt>
              </c:numCache>
            </c:numRef>
          </c:val>
          <c:extLst>
            <c:ext xmlns:c16="http://schemas.microsoft.com/office/drawing/2014/chart" uri="{C3380CC4-5D6E-409C-BE32-E72D297353CC}">
              <c16:uniqueId val="{00000000-038E-4FAA-B3B0-90D501280B86}"/>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he-IL"/>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he-IL"/>
    </a:p>
  </c:txPr>
  <c:externalData r:id="rId3">
    <c:autoUpdate val="0"/>
  </c:externalData>
</c:chartSpace>
</file>

<file path=ppt/charts/colors1.xml><?xml version="1.0" encoding="utf-8"?>
<cs:colorStyle xmlns:cs="http://schemas.microsoft.com/office/drawing/2012/chartStyle" xmlns:a="http://schemas.openxmlformats.org/drawingml/2006/main" meth="cycle" id="20">
  <a:schemeClr val="dk1"/>
  <cs:variation>
    <a:tint val="88500"/>
  </cs:variation>
  <cs:variation>
    <a:tint val="55000"/>
  </cs:variation>
  <cs:variation>
    <a:tint val="75000"/>
  </cs:variation>
  <cs:variation>
    <a:tint val="98500"/>
  </cs:variation>
  <cs:variation>
    <a:tint val="30000"/>
  </cs:variation>
  <cs:variation>
    <a:tint val="60000"/>
  </cs:variation>
  <cs:variation>
    <a:tint val="8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0">
  <cs:axisTitle>
    <cs:lnRef idx="0"/>
    <cs:fillRef idx="0"/>
    <cs:effectRef idx="0"/>
    <cs:fontRef idx="minor">
      <a:schemeClr val="lt1"/>
    </cs:fontRef>
    <cs:defRPr sz="1197" b="1" kern="1200"/>
  </cs:axisTitle>
  <cs:categoryAxis>
    <cs:lnRef idx="0">
      <cs:styleClr val="0"/>
    </cs:lnRef>
    <cs:fillRef idx="0"/>
    <cs:effectRef idx="0"/>
    <cs:fontRef idx="minor">
      <a:schemeClr val="lt1"/>
    </cs:fontRef>
    <cs:spPr>
      <a:ln w="3175" cap="flat" cmpd="sng" algn="ctr">
        <a:solidFill>
          <a:schemeClr val="phClr">
            <a:lumMod val="60000"/>
            <a:lumOff val="40000"/>
          </a:schemeClr>
        </a:solidFill>
        <a:round/>
      </a:ln>
    </cs:spPr>
    <cs:defRPr sz="1064" kern="1200" cap="all" spc="150" normalizeH="0" baseline="0"/>
  </cs:categoryAxis>
  <cs:chartArea>
    <cs:lnRef idx="0">
      <cs:styleClr val="0"/>
    </cs:lnRef>
    <cs:fillRef idx="0">
      <cs:styleClr val="0"/>
    </cs:fillRef>
    <cs:effectRef idx="0"/>
    <cs:fontRef idx="minor">
      <a:schemeClr val="dk1"/>
    </cs:fontRef>
    <cs:spPr>
      <a:solidFill>
        <a:schemeClr val="phClr"/>
      </a:solidFill>
      <a:ln w="9525" cap="flat" cmpd="sng" algn="ctr">
        <a:solidFill>
          <a:schemeClr val="phClr"/>
        </a:solidFill>
        <a:round/>
      </a:ln>
    </cs:spPr>
    <cs:defRPr sz="1330" kern="1200"/>
  </cs:chartArea>
  <cs:dataLabel>
    <cs:lnRef idx="0">
      <cs:styleClr val="0"/>
    </cs:lnRef>
    <cs:fillRef idx="0"/>
    <cs:effectRef idx="0"/>
    <cs:fontRef idx="minor">
      <cs:styleClr val="0"/>
    </cs:fontRef>
    <cs:defRPr sz="1197" b="1" kern="1200"/>
  </cs:dataLabel>
  <cs:dataLabelCallout>
    <cs:lnRef idx="0">
      <cs:styleClr val="0"/>
    </cs:lnRef>
    <cs:fillRef idx="0"/>
    <cs:effectRef idx="0"/>
    <cs:fontRef idx="minor">
      <cs:styleClr val="0"/>
    </cs:fontRef>
    <cs:spPr>
      <a:solidFill>
        <a:schemeClr val="lt1"/>
      </a:solidFill>
      <a:ln>
        <a:solidFill>
          <a:schemeClr val="phClr"/>
        </a:solidFill>
      </a:ln>
    </cs:spPr>
    <cs:defRPr sz="1197" b="1" kern="1200"/>
    <cs:bodyPr rot="0" spcFirstLastPara="1" vertOverflow="clip" horzOverflow="clip" vert="horz" wrap="square" lIns="36576" tIns="18288" rIns="36576" bIns="18288" anchor="ctr" anchorCtr="1">
      <a:spAutoFit/>
    </cs:bodyPr>
  </cs:dataLabelCallout>
  <cs:dataPoint>
    <cs:lnRef idx="0">
      <cs:styleClr val="0"/>
    </cs:lnRef>
    <cs:fillRef idx="0"/>
    <cs:effectRef idx="0"/>
    <cs:fontRef idx="minor">
      <a:schemeClr val="dk1"/>
    </cs:fontRef>
    <cs:spPr>
      <a:solidFill>
        <a:schemeClr val="lt1"/>
      </a:solidFill>
      <a:ln w="19050">
        <a:solidFill>
          <a:schemeClr val="phClr"/>
        </a:solidFill>
      </a:ln>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styleClr val="auto"/>
    </cs:effectRef>
    <cs:fontRef idx="minor">
      <a:schemeClr val="dk1"/>
    </cs:fontRef>
    <cs:spPr>
      <a:ln w="34925" cap="rnd">
        <a:solidFill>
          <a:schemeClr val="lt1"/>
        </a:solidFill>
        <a:round/>
      </a:ln>
      <a:effectLst>
        <a:outerShdw dist="25400" dir="2700000" algn="tl" rotWithShape="0">
          <a:schemeClr val="phClr"/>
        </a:outerShdw>
      </a:effectLst>
    </cs:spPr>
  </cs:dataPointLine>
  <cs:dataPointMarker>
    <cs:lnRef idx="0"/>
    <cs:fillRef idx="0">
      <cs:styleClr val="auto"/>
    </cs:fillRef>
    <cs:effectRef idx="0"/>
    <cs:fontRef idx="minor">
      <a:schemeClr val="dk1"/>
    </cs:fontRef>
    <cs:spPr>
      <a:solidFill>
        <a:schemeClr val="phClr"/>
      </a:solidFill>
      <a:ln w="22225">
        <a:solidFill>
          <a:schemeClr val="lt1"/>
        </a:solidFill>
        <a:round/>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styleClr val="0"/>
    </cs:lnRef>
    <cs:fillRef idx="0"/>
    <cs:effectRef idx="0"/>
    <cs:fontRef idx="minor">
      <a:schemeClr val="lt1"/>
    </cs:fontRef>
    <cs:spPr>
      <a:ln w="9525">
        <a:solidFill>
          <a:schemeClr val="phClr">
            <a:lumMod val="60000"/>
            <a:lumOff val="40000"/>
          </a:schemeClr>
        </a:solidFill>
      </a:ln>
    </cs:spPr>
    <cs:defRPr sz="1197" kern="1200"/>
  </cs:dataTable>
  <cs:downBar>
    <cs:lnRef idx="0">
      <cs:styleClr val="0"/>
    </cs:lnRef>
    <cs:fillRef idx="0"/>
    <cs:effectRef idx="0"/>
    <cs:fontRef idx="minor">
      <a:schemeClr val="dk1"/>
    </cs:fontRef>
    <cs:spPr>
      <a:solidFill>
        <a:schemeClr val="dk1">
          <a:lumMod val="35000"/>
          <a:lumOff val="65000"/>
        </a:schemeClr>
      </a:solidFill>
      <a:ln w="9525">
        <a:solidFill>
          <a:schemeClr val="phClr">
            <a:lumMod val="60000"/>
            <a:lumOff val="40000"/>
          </a:schemeClr>
        </a:solidFill>
      </a:ln>
    </cs:spPr>
  </cs:downBar>
  <cs:dropLine>
    <cs:lnRef idx="0">
      <cs:styleClr val="0"/>
    </cs:lnRef>
    <cs:fillRef idx="0"/>
    <cs:effectRef idx="0"/>
    <cs:fontRef idx="minor">
      <a:schemeClr val="dk1"/>
    </cs:fontRef>
    <cs:spPr>
      <a:ln w="9525">
        <a:solidFill>
          <a:schemeClr val="phClr">
            <a:lumMod val="60000"/>
            <a:lumOff val="40000"/>
          </a:schemeClr>
        </a:solidFill>
        <a:prstDash val="dash"/>
      </a:ln>
    </cs:spPr>
  </cs:dropLine>
  <cs:errorBar>
    <cs:lnRef idx="0">
      <cs:styleClr val="0"/>
    </cs:lnRef>
    <cs:fillRef idx="0"/>
    <cs:effectRef idx="0"/>
    <cs:fontRef idx="minor">
      <a:schemeClr val="dk1"/>
    </cs:fontRef>
    <cs:spPr>
      <a:ln w="9525">
        <a:solidFill>
          <a:schemeClr val="phClr">
            <a:lumMod val="60000"/>
            <a:lumOff val="40000"/>
          </a:schemeClr>
        </a:solidFill>
        <a:round/>
      </a:ln>
      <a:effectLst>
        <a:glow rad="25400">
          <a:schemeClr val="lt1"/>
        </a:glow>
      </a:effectLst>
    </cs:spPr>
  </cs:errorBar>
  <cs:floor>
    <cs:lnRef idx="0"/>
    <cs:fillRef idx="0"/>
    <cs:effectRef idx="0"/>
    <cs:fontRef idx="minor">
      <a:schemeClr val="dk1"/>
    </cs:fontRef>
  </cs:floor>
  <cs:gridlineMajor>
    <cs:lnRef idx="0">
      <cs:styleClr val="0"/>
    </cs:lnRef>
    <cs:fillRef idx="0"/>
    <cs:effectRef idx="0"/>
    <cs:fontRef idx="minor">
      <a:schemeClr val="dk1"/>
    </cs:fontRef>
    <cs:spPr>
      <a:ln w="9525" cap="flat" cmpd="sng" algn="ctr">
        <a:solidFill>
          <a:schemeClr val="lt1">
            <a:alpha val="25000"/>
          </a:schemeClr>
        </a:solidFill>
        <a:round/>
      </a:ln>
    </cs:spPr>
  </cs:gridlineMajor>
  <cs:gridlineMinor>
    <cs:lnRef idx="0">
      <cs:styleClr val="0"/>
    </cs:lnRef>
    <cs:fillRef idx="0"/>
    <cs:effectRef idx="0"/>
    <cs:fontRef idx="minor">
      <a:schemeClr val="dk1"/>
    </cs:fontRef>
    <cs:spPr>
      <a:ln>
        <a:solidFill>
          <a:schemeClr val="lt1">
            <a:alpha val="10000"/>
          </a:schemeClr>
        </a:solidFill>
      </a:ln>
    </cs:spPr>
  </cs:gridlineMinor>
  <cs:hiLoLine>
    <cs:lnRef idx="0">
      <cs:styleClr val="0"/>
    </cs:lnRef>
    <cs:fillRef idx="0"/>
    <cs:effectRef idx="0"/>
    <cs:fontRef idx="minor">
      <a:schemeClr val="dk1"/>
    </cs:fontRef>
    <cs:spPr>
      <a:ln w="9525">
        <a:solidFill>
          <a:schemeClr val="phClr">
            <a:lumMod val="60000"/>
            <a:lumOff val="40000"/>
          </a:schemeClr>
        </a:solidFill>
        <a:prstDash val="dash"/>
      </a:ln>
    </cs:spPr>
  </cs:hiLoLine>
  <cs:leaderLine>
    <cs:lnRef idx="0">
      <cs:styleClr val="0"/>
    </cs:lnRef>
    <cs:fillRef idx="0"/>
    <cs:effectRef idx="0"/>
    <cs:fontRef idx="minor">
      <a:schemeClr val="dk1"/>
    </cs:fontRef>
    <cs:spPr>
      <a:ln w="9525">
        <a:solidFill>
          <a:schemeClr val="phClr">
            <a:lumMod val="60000"/>
            <a:lumOff val="40000"/>
          </a:schemeClr>
        </a:solidFill>
      </a:ln>
    </cs:spPr>
  </cs:leaderLine>
  <cs:legend>
    <cs:lnRef idx="0"/>
    <cs:fillRef idx="0"/>
    <cs:effectRef idx="0"/>
    <cs:fontRef idx="minor">
      <a:schemeClr val="lt1"/>
    </cs:fontRef>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styleClr val="0"/>
    </cs:lnRef>
    <cs:fillRef idx="0"/>
    <cs:effectRef idx="0"/>
    <cs:fontRef idx="minor">
      <a:schemeClr val="lt1"/>
    </cs:fontRef>
    <cs:spPr>
      <a:ln w="3175" cap="flat" cmpd="sng" algn="ctr">
        <a:solidFill>
          <a:schemeClr val="phClr">
            <a:lumMod val="60000"/>
            <a:lumOff val="40000"/>
          </a:schemeClr>
        </a:solidFill>
        <a:round/>
      </a:ln>
    </cs:spPr>
    <cs:defRPr sz="1197" kern="1200"/>
  </cs:seriesAxis>
  <cs:seriesLine>
    <cs:lnRef idx="0">
      <cs:styleClr val="0"/>
    </cs:lnRef>
    <cs:fillRef idx="0"/>
    <cs:effectRef idx="0"/>
    <cs:fontRef idx="minor">
      <a:schemeClr val="dk1"/>
    </cs:fontRef>
    <cs:spPr>
      <a:ln w="9525">
        <a:solidFill>
          <a:schemeClr val="phClr">
            <a:lumMod val="60000"/>
            <a:lumOff val="40000"/>
            <a:tint val="50000"/>
          </a:schemeClr>
        </a:solidFill>
        <a:prstDash val="dash"/>
      </a:ln>
    </cs:spPr>
  </cs:seriesLine>
  <cs:title>
    <cs:lnRef idx="0"/>
    <cs:fillRef idx="0"/>
    <cs:effectRef idx="0"/>
    <cs:fontRef idx="minor">
      <a:schemeClr val="lt1"/>
    </cs:fontRef>
    <cs:defRPr sz="1995" b="1" kern="1200" cap="all" spc="100" normalizeH="0" baseline="0"/>
  </cs:title>
  <cs:trendline>
    <cs:lnRef idx="0"/>
    <cs:fillRef idx="0"/>
    <cs:effectRef idx="0"/>
    <cs:fontRef idx="minor">
      <a:schemeClr val="dk1"/>
    </cs:fontRef>
    <cs:spPr>
      <a:ln w="28575" cap="rnd">
        <a:solidFill>
          <a:schemeClr val="lt1">
            <a:alpha val="50000"/>
          </a:schemeClr>
        </a:solidFill>
        <a:round/>
      </a:ln>
    </cs:spPr>
  </cs:trendline>
  <cs:trendlineLabel>
    <cs:lnRef idx="0"/>
    <cs:fillRef idx="0"/>
    <cs:effectRef idx="0"/>
    <cs:fontRef idx="minor">
      <a:schemeClr val="lt1"/>
    </cs:fontRef>
    <cs:defRPr sz="1197" kern="1200"/>
  </cs:trendlineLabel>
  <cs:upBar>
    <cs:lnRef idx="0">
      <cs:styleClr val="0"/>
    </cs:lnRef>
    <cs:fillRef idx="0"/>
    <cs:effectRef idx="0"/>
    <cs:fontRef idx="minor">
      <a:schemeClr val="dk1"/>
    </cs:fontRef>
    <cs:spPr>
      <a:solidFill>
        <a:schemeClr val="lt1">
          <a:lumMod val="95000"/>
        </a:schemeClr>
      </a:solidFill>
      <a:ln w="9525">
        <a:solidFill>
          <a:schemeClr val="phClr">
            <a:lumMod val="60000"/>
            <a:lumOff val="40000"/>
          </a:schemeClr>
        </a:solidFill>
      </a:ln>
    </cs:spPr>
  </cs:upBar>
  <cs:valueAxis>
    <cs:lnRef idx="0"/>
    <cs:fillRef idx="0"/>
    <cs:effectRef idx="0"/>
    <cs:fontRef idx="minor">
      <a:schemeClr val="lt1"/>
    </cs:fontRef>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omments/comment1.xml><?xml version="1.0" encoding="utf-8"?>
<p:cmLst xmlns:a="http://schemas.openxmlformats.org/drawingml/2006/main" xmlns:r="http://schemas.openxmlformats.org/officeDocument/2006/relationships" xmlns:p="http://schemas.openxmlformats.org/presentationml/2006/main">
  <p:cm authorId="1" dt="2019-07-13T20:18:45.834" idx="1">
    <p:pos x="10" y="10"/>
    <p:text/>
    <p:extLst>
      <p:ext uri="{C676402C-5697-4E1C-873F-D02D1690AC5C}">
        <p15:threadingInfo xmlns:p15="http://schemas.microsoft.com/office/powerpoint/2012/main" timeZoneBias="-18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he-IL"/>
              <a:t>לחץ כדי לערוך סגנון כותרת של תבנית בסיס</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he-IL"/>
              <a:t>לחץ כדי לערוך סגנון כותרת משנה של תבנית בסיס</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B61BEF0D-F0BB-DE4B-95CE-6DB70DBA9567}" type="datetimeFigureOut">
              <a:rPr lang="en-US" smtClean="0"/>
              <a:pPr/>
              <a:t>8/13/2020</a:t>
            </a:fld>
            <a:endParaRPr lang="en-US" dirty="0"/>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D57F1E4F-1CFF-5643-939E-217C01CDF565}" type="slidenum">
              <a:rPr lang="en-US" smtClean="0"/>
              <a:pPr/>
              <a:t>‹#›</a:t>
            </a:fld>
            <a:endParaRPr lang="en-US" dirty="0"/>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58084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828551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24950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Content Placeholder 2"/>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955952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Date Placeholder 3"/>
          <p:cNvSpPr>
            <a:spLocks noGrp="1"/>
          </p:cNvSpPr>
          <p:nvPr>
            <p:ph type="dt" sz="half" idx="10"/>
          </p:nvPr>
        </p:nvSpPr>
        <p:spPr/>
        <p:txBody>
          <a:bodyPr/>
          <a:lstStyle/>
          <a:p>
            <a:fld id="{B61BEF0D-F0BB-DE4B-95CE-6DB70DBA9567}" type="datetimeFigureOut">
              <a:rPr lang="en-US" smtClean="0"/>
              <a:pPr/>
              <a:t>8/13/2020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67026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he-IL"/>
              <a:t>לחץ כדי לערוך סגנון כותרת של תבנית בסיס</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8/13/2020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466090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8/13/2020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89142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8/13/2020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167004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8/13/2020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49016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he-IL"/>
              <a:t>לחץ כדי לערוך סגנון כותרת של תבנית בסיס</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Date Placeholder 4"/>
          <p:cNvSpPr>
            <a:spLocks noGrp="1"/>
          </p:cNvSpPr>
          <p:nvPr>
            <p:ph type="dt" sz="half" idx="10"/>
          </p:nvPr>
        </p:nvSpPr>
        <p:spPr/>
        <p:txBody>
          <a:bodyPr/>
          <a:lstStyle/>
          <a:p>
            <a:fld id="{B61BEF0D-F0BB-DE4B-95CE-6DB70DBA9567}" type="datetimeFigureOut">
              <a:rPr lang="en-US" smtClean="0"/>
              <a:pPr/>
              <a:t>8/13/2020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414565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he-IL"/>
              <a:t>לחץ כדי לערוך סגנון כותרת של תבנית בסיס</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a:t>לחץ על הסמל כדי להוסיף תמונה</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Date Placeholder 4"/>
          <p:cNvSpPr>
            <a:spLocks noGrp="1"/>
          </p:cNvSpPr>
          <p:nvPr>
            <p:ph type="dt" sz="half" idx="10"/>
          </p:nvPr>
        </p:nvSpPr>
        <p:spPr/>
        <p:txBody>
          <a:bodyPr/>
          <a:lstStyle/>
          <a:p>
            <a:fld id="{B61BEF0D-F0BB-DE4B-95CE-6DB70DBA9567}" type="datetimeFigureOut">
              <a:rPr lang="en-US" smtClean="0"/>
              <a:pPr/>
              <a:t>8/13/2020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289911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B61BEF0D-F0BB-DE4B-95CE-6DB70DBA9567}" type="datetimeFigureOut">
              <a:rPr lang="en-US" smtClean="0"/>
              <a:pPr/>
              <a:t>8/13/2020</a:t>
            </a:fld>
            <a:endParaRPr lang="en-US" dirty="0"/>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79087352"/>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xStyles>
    <p:titleStyle>
      <a:lvl1pPr algn="l" defTabSz="914400" rtl="1"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r" defTabSz="914400" rtl="1"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r" defTabSz="914400" rtl="1"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r" defTabSz="914400" rtl="1"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r" defTabSz="914400" rtl="1"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r" defTabSz="914400" rtl="1"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r" defTabSz="914400" rtl="1"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r" defTabSz="914400" rtl="1"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r" defTabSz="914400" rtl="1"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r" defTabSz="914400" rtl="1"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DAEEBABC-D765-4807-930F-C0C5A272DD1D}"/>
              </a:ext>
            </a:extLst>
          </p:cNvPr>
          <p:cNvSpPr>
            <a:spLocks noGrp="1"/>
          </p:cNvSpPr>
          <p:nvPr>
            <p:ph type="ctrTitle"/>
          </p:nvPr>
        </p:nvSpPr>
        <p:spPr/>
        <p:txBody>
          <a:bodyPr/>
          <a:lstStyle/>
          <a:p>
            <a:r>
              <a:rPr lang="he-IL" dirty="0"/>
              <a:t>היבטים עסקיים</a:t>
            </a:r>
            <a:br>
              <a:rPr lang="he-IL" dirty="0"/>
            </a:br>
            <a:r>
              <a:rPr lang="he-IL" dirty="0"/>
              <a:t>לעבודה</a:t>
            </a:r>
            <a:br>
              <a:rPr lang="he-IL" dirty="0"/>
            </a:br>
            <a:r>
              <a:rPr lang="he-IL" dirty="0"/>
              <a:t>בסוכנות נסיעות</a:t>
            </a:r>
          </a:p>
        </p:txBody>
      </p:sp>
      <p:sp>
        <p:nvSpPr>
          <p:cNvPr id="3" name="כותרת משנה 2">
            <a:extLst>
              <a:ext uri="{FF2B5EF4-FFF2-40B4-BE49-F238E27FC236}">
                <a16:creationId xmlns:a16="http://schemas.microsoft.com/office/drawing/2014/main" id="{7151C8D0-E1BC-4432-8923-786C8650EC94}"/>
              </a:ext>
            </a:extLst>
          </p:cNvPr>
          <p:cNvSpPr>
            <a:spLocks noGrp="1"/>
          </p:cNvSpPr>
          <p:nvPr>
            <p:ph type="subTitle" idx="1"/>
          </p:nvPr>
        </p:nvSpPr>
        <p:spPr/>
        <p:txBody>
          <a:bodyPr/>
          <a:lstStyle/>
          <a:p>
            <a:r>
              <a:rPr lang="he-IL" dirty="0"/>
              <a:t>מרצה: עדנה </a:t>
            </a:r>
            <a:r>
              <a:rPr lang="he-IL" dirty="0" err="1"/>
              <a:t>ברודאי</a:t>
            </a:r>
            <a:endParaRPr lang="he-IL" dirty="0"/>
          </a:p>
        </p:txBody>
      </p:sp>
    </p:spTree>
    <p:extLst>
      <p:ext uri="{BB962C8B-B14F-4D97-AF65-F5344CB8AC3E}">
        <p14:creationId xmlns:p14="http://schemas.microsoft.com/office/powerpoint/2010/main" val="16480600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B6AA780B-6E8C-443A-9395-BD6978CC4489}"/>
              </a:ext>
            </a:extLst>
          </p:cNvPr>
          <p:cNvSpPr>
            <a:spLocks noGrp="1"/>
          </p:cNvSpPr>
          <p:nvPr>
            <p:ph type="title"/>
          </p:nvPr>
        </p:nvSpPr>
        <p:spPr>
          <a:xfrm>
            <a:off x="3162300" y="685800"/>
            <a:ext cx="7580312" cy="1371600"/>
          </a:xfrm>
        </p:spPr>
        <p:txBody>
          <a:bodyPr>
            <a:normAutofit/>
          </a:bodyPr>
          <a:lstStyle/>
          <a:p>
            <a:pPr algn="ctr"/>
            <a:r>
              <a:rPr lang="he-IL" sz="4000" b="1" dirty="0"/>
              <a:t>החוק לצמצום השימוש במזומן</a:t>
            </a:r>
            <a:br>
              <a:rPr lang="he-IL" sz="4000" b="1" dirty="0"/>
            </a:br>
            <a:endParaRPr lang="he-IL" sz="4000" dirty="0"/>
          </a:p>
        </p:txBody>
      </p:sp>
      <p:sp>
        <p:nvSpPr>
          <p:cNvPr id="3" name="מציין מיקום תוכן 2">
            <a:extLst>
              <a:ext uri="{FF2B5EF4-FFF2-40B4-BE49-F238E27FC236}">
                <a16:creationId xmlns:a16="http://schemas.microsoft.com/office/drawing/2014/main" id="{2193A818-0DF0-4EBD-A8E7-5461DF1D4727}"/>
              </a:ext>
            </a:extLst>
          </p:cNvPr>
          <p:cNvSpPr>
            <a:spLocks noGrp="1"/>
          </p:cNvSpPr>
          <p:nvPr>
            <p:ph idx="1"/>
          </p:nvPr>
        </p:nvSpPr>
        <p:spPr>
          <a:xfrm>
            <a:off x="265112" y="1476375"/>
            <a:ext cx="10926763" cy="5308600"/>
          </a:xfrm>
        </p:spPr>
        <p:txBody>
          <a:bodyPr>
            <a:normAutofit/>
          </a:bodyPr>
          <a:lstStyle/>
          <a:p>
            <a:r>
              <a:rPr lang="he-IL" sz="3200" b="1" u="sng" dirty="0"/>
              <a:t>העברות ותשלומים במזומן</a:t>
            </a:r>
            <a:endParaRPr lang="he-IL" sz="3200" u="sng" dirty="0"/>
          </a:p>
          <a:p>
            <a:pPr lvl="1"/>
            <a:r>
              <a:rPr lang="he-IL" sz="3200" dirty="0"/>
              <a:t>החוק מגביל את העסקאות לגביהן ניתן להעביר תשלום במזומן לסכום של 11,000 ש"ח כאשר נותן או מקבל התשלום הינו עוסק, לסכום של 50,000 ש"ח כאשר שני הצדדים לעסקה אינם עוסקים, ולסכום של 55,000 ש"ח כאשר אחד הצדדים לעסקה הוא תייר. </a:t>
            </a:r>
          </a:p>
          <a:p>
            <a:pPr lvl="1"/>
            <a:endParaRPr lang="he-IL" sz="3200" dirty="0"/>
          </a:p>
          <a:p>
            <a:endParaRPr lang="he-IL" sz="3200" dirty="0"/>
          </a:p>
        </p:txBody>
      </p:sp>
    </p:spTree>
    <p:extLst>
      <p:ext uri="{BB962C8B-B14F-4D97-AF65-F5344CB8AC3E}">
        <p14:creationId xmlns:p14="http://schemas.microsoft.com/office/powerpoint/2010/main" val="11535163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9B0EFADE-5511-47CA-9EF5-A231145A8761}"/>
              </a:ext>
            </a:extLst>
          </p:cNvPr>
          <p:cNvSpPr>
            <a:spLocks noGrp="1"/>
          </p:cNvSpPr>
          <p:nvPr>
            <p:ph type="title"/>
          </p:nvPr>
        </p:nvSpPr>
        <p:spPr>
          <a:xfrm>
            <a:off x="2954117" y="181348"/>
            <a:ext cx="8534400" cy="1507067"/>
          </a:xfrm>
        </p:spPr>
        <p:txBody>
          <a:bodyPr/>
          <a:lstStyle/>
          <a:p>
            <a:r>
              <a:rPr lang="he-IL" dirty="0"/>
              <a:t>קבלת תשלומים מלקוחות</a:t>
            </a:r>
          </a:p>
        </p:txBody>
      </p:sp>
      <p:sp>
        <p:nvSpPr>
          <p:cNvPr id="3" name="מציין מיקום תוכן 2">
            <a:extLst>
              <a:ext uri="{FF2B5EF4-FFF2-40B4-BE49-F238E27FC236}">
                <a16:creationId xmlns:a16="http://schemas.microsoft.com/office/drawing/2014/main" id="{8E040F1D-3AC1-4DFD-895A-1794E7034B14}"/>
              </a:ext>
            </a:extLst>
          </p:cNvPr>
          <p:cNvSpPr>
            <a:spLocks noGrp="1"/>
          </p:cNvSpPr>
          <p:nvPr>
            <p:ph idx="1"/>
          </p:nvPr>
        </p:nvSpPr>
        <p:spPr>
          <a:xfrm>
            <a:off x="9239421" y="2508715"/>
            <a:ext cx="2610072" cy="3615267"/>
          </a:xfrm>
        </p:spPr>
        <p:txBody>
          <a:bodyPr>
            <a:normAutofit/>
          </a:bodyPr>
          <a:lstStyle/>
          <a:p>
            <a:pPr marL="0" indent="0">
              <a:buNone/>
            </a:pPr>
            <a:r>
              <a:rPr lang="he-IL" sz="4000" dirty="0"/>
              <a:t>המחאות</a:t>
            </a:r>
          </a:p>
        </p:txBody>
      </p:sp>
      <p:sp>
        <p:nvSpPr>
          <p:cNvPr id="4" name="מציין מיקום תוכן 2">
            <a:extLst>
              <a:ext uri="{FF2B5EF4-FFF2-40B4-BE49-F238E27FC236}">
                <a16:creationId xmlns:a16="http://schemas.microsoft.com/office/drawing/2014/main" id="{615BC554-97CC-44FE-AA91-434F6281BD8D}"/>
              </a:ext>
            </a:extLst>
          </p:cNvPr>
          <p:cNvSpPr txBox="1">
            <a:spLocks/>
          </p:cNvSpPr>
          <p:nvPr/>
        </p:nvSpPr>
        <p:spPr>
          <a:xfrm>
            <a:off x="6047996" y="2618294"/>
            <a:ext cx="2182373" cy="3615267"/>
          </a:xfrm>
          <a:prstGeom prst="rect">
            <a:avLst/>
          </a:prstGeom>
        </p:spPr>
        <p:txBody>
          <a:bodyPr vert="horz" lIns="91440" tIns="45720" rIns="91440" bIns="45720" rtlCol="0" anchor="ctr">
            <a:normAutofit/>
          </a:bodyPr>
          <a:lstStyle>
            <a:lvl1pPr marL="2857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buNone/>
            </a:pPr>
            <a:r>
              <a:rPr lang="he-IL" sz="2800" dirty="0"/>
              <a:t>₪</a:t>
            </a:r>
          </a:p>
          <a:p>
            <a:pPr marL="0" indent="0">
              <a:buNone/>
            </a:pPr>
            <a:endParaRPr lang="he-IL" sz="2800" dirty="0"/>
          </a:p>
          <a:p>
            <a:pPr marL="0" indent="0">
              <a:buNone/>
            </a:pPr>
            <a:endParaRPr lang="he-IL" sz="2800" dirty="0"/>
          </a:p>
          <a:p>
            <a:pPr marL="0" indent="0">
              <a:buNone/>
            </a:pPr>
            <a:endParaRPr lang="he-IL" sz="2800" dirty="0"/>
          </a:p>
          <a:p>
            <a:pPr marL="0" indent="0">
              <a:buNone/>
            </a:pPr>
            <a:r>
              <a:rPr lang="he-IL" sz="2800" dirty="0"/>
              <a:t>$ או אירו</a:t>
            </a:r>
          </a:p>
          <a:p>
            <a:pPr marL="0" indent="0">
              <a:buNone/>
            </a:pPr>
            <a:endParaRPr lang="he-IL" sz="2800" dirty="0"/>
          </a:p>
        </p:txBody>
      </p:sp>
      <p:sp>
        <p:nvSpPr>
          <p:cNvPr id="5" name="תיבת טקסט 4">
            <a:extLst>
              <a:ext uri="{FF2B5EF4-FFF2-40B4-BE49-F238E27FC236}">
                <a16:creationId xmlns:a16="http://schemas.microsoft.com/office/drawing/2014/main" id="{C856D1A6-2127-487F-9063-24DE582D54BC}"/>
              </a:ext>
            </a:extLst>
          </p:cNvPr>
          <p:cNvSpPr txBox="1"/>
          <p:nvPr/>
        </p:nvSpPr>
        <p:spPr>
          <a:xfrm>
            <a:off x="544436" y="1999692"/>
            <a:ext cx="4685893" cy="3170099"/>
          </a:xfrm>
          <a:prstGeom prst="rect">
            <a:avLst/>
          </a:prstGeom>
          <a:noFill/>
        </p:spPr>
        <p:txBody>
          <a:bodyPr wrap="square" rtlCol="1">
            <a:spAutoFit/>
          </a:bodyPr>
          <a:lstStyle/>
          <a:p>
            <a:pPr algn="r" rtl="1"/>
            <a:r>
              <a:rPr lang="he-IL" sz="2000" dirty="0"/>
              <a:t>יתרונות:          חסרונות:</a:t>
            </a:r>
          </a:p>
          <a:p>
            <a:pPr algn="r" rtl="1"/>
            <a:endParaRPr lang="he-IL" sz="2000" dirty="0"/>
          </a:p>
          <a:p>
            <a:pPr algn="r" rtl="1"/>
            <a:endParaRPr lang="he-IL" sz="2000" dirty="0"/>
          </a:p>
          <a:p>
            <a:pPr algn="r" rtl="1"/>
            <a:r>
              <a:rPr lang="he-IL" sz="2000" dirty="0"/>
              <a:t>יתרונות:          חסרונות:</a:t>
            </a:r>
          </a:p>
          <a:p>
            <a:pPr algn="r" rtl="1"/>
            <a:endParaRPr lang="he-IL" sz="2000" dirty="0"/>
          </a:p>
          <a:p>
            <a:pPr algn="r" rtl="1"/>
            <a:endParaRPr lang="he-IL" sz="2000" dirty="0"/>
          </a:p>
          <a:p>
            <a:pPr algn="r" rtl="1"/>
            <a:r>
              <a:rPr lang="he-IL" sz="2000" dirty="0"/>
              <a:t>יתרונות:         חסרונות:</a:t>
            </a:r>
            <a:endParaRPr lang="he-IL" sz="3600" dirty="0"/>
          </a:p>
          <a:p>
            <a:pPr algn="r" rtl="1"/>
            <a:endParaRPr lang="he-IL" sz="2000" dirty="0"/>
          </a:p>
          <a:p>
            <a:pPr algn="r" rtl="1"/>
            <a:endParaRPr lang="he-IL" sz="2000" dirty="0"/>
          </a:p>
          <a:p>
            <a:pPr algn="r" rtl="1"/>
            <a:endParaRPr lang="he-IL" sz="2000" dirty="0"/>
          </a:p>
        </p:txBody>
      </p:sp>
      <p:sp>
        <p:nvSpPr>
          <p:cNvPr id="6" name="חץ: שמאלה 5">
            <a:extLst>
              <a:ext uri="{FF2B5EF4-FFF2-40B4-BE49-F238E27FC236}">
                <a16:creationId xmlns:a16="http://schemas.microsoft.com/office/drawing/2014/main" id="{6674C44C-DCDC-442A-984D-6116D4881F6A}"/>
              </a:ext>
            </a:extLst>
          </p:cNvPr>
          <p:cNvSpPr/>
          <p:nvPr/>
        </p:nvSpPr>
        <p:spPr>
          <a:xfrm rot="2322966">
            <a:off x="8452464" y="3333411"/>
            <a:ext cx="1451818" cy="433633"/>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7" name="חץ: שמאלה 6">
            <a:extLst>
              <a:ext uri="{FF2B5EF4-FFF2-40B4-BE49-F238E27FC236}">
                <a16:creationId xmlns:a16="http://schemas.microsoft.com/office/drawing/2014/main" id="{9B4EAEB7-D16F-435C-BE89-6833800F34B6}"/>
              </a:ext>
            </a:extLst>
          </p:cNvPr>
          <p:cNvSpPr/>
          <p:nvPr/>
        </p:nvSpPr>
        <p:spPr>
          <a:xfrm rot="20187257">
            <a:off x="8437644" y="4690513"/>
            <a:ext cx="1415027" cy="433633"/>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תיבת טקסט 8">
            <a:extLst>
              <a:ext uri="{FF2B5EF4-FFF2-40B4-BE49-F238E27FC236}">
                <a16:creationId xmlns:a16="http://schemas.microsoft.com/office/drawing/2014/main" id="{31AD9BFD-DFD3-4F05-BB0F-3DBA6E75DD22}"/>
              </a:ext>
            </a:extLst>
          </p:cNvPr>
          <p:cNvSpPr txBox="1"/>
          <p:nvPr/>
        </p:nvSpPr>
        <p:spPr>
          <a:xfrm>
            <a:off x="5068618" y="1999692"/>
            <a:ext cx="1989056" cy="2246769"/>
          </a:xfrm>
          <a:prstGeom prst="rect">
            <a:avLst/>
          </a:prstGeom>
          <a:noFill/>
        </p:spPr>
        <p:txBody>
          <a:bodyPr wrap="square" rtlCol="1">
            <a:spAutoFit/>
          </a:bodyPr>
          <a:lstStyle/>
          <a:p>
            <a:pPr algn="r"/>
            <a:r>
              <a:rPr lang="he-IL" sz="2000" dirty="0"/>
              <a:t>"מזומן"</a:t>
            </a:r>
          </a:p>
          <a:p>
            <a:pPr algn="r"/>
            <a:endParaRPr lang="he-IL" sz="2000" dirty="0"/>
          </a:p>
          <a:p>
            <a:pPr algn="r"/>
            <a:endParaRPr lang="he-IL" sz="2000" dirty="0"/>
          </a:p>
          <a:p>
            <a:pPr algn="r"/>
            <a:r>
              <a:rPr lang="he-IL" sz="2000" dirty="0"/>
              <a:t>דחוי</a:t>
            </a:r>
          </a:p>
          <a:p>
            <a:pPr algn="r"/>
            <a:endParaRPr lang="he-IL" sz="2000" dirty="0"/>
          </a:p>
          <a:p>
            <a:pPr algn="r"/>
            <a:endParaRPr lang="he-IL" sz="2000" dirty="0"/>
          </a:p>
          <a:p>
            <a:pPr algn="r"/>
            <a:r>
              <a:rPr lang="he-IL" sz="2000" dirty="0"/>
              <a:t>תשלומים</a:t>
            </a:r>
          </a:p>
        </p:txBody>
      </p:sp>
      <p:sp>
        <p:nvSpPr>
          <p:cNvPr id="10" name="חץ: שמאלה 9">
            <a:extLst>
              <a:ext uri="{FF2B5EF4-FFF2-40B4-BE49-F238E27FC236}">
                <a16:creationId xmlns:a16="http://schemas.microsoft.com/office/drawing/2014/main" id="{1AC0988E-11AD-4FB4-AD29-7C9332D736F0}"/>
              </a:ext>
            </a:extLst>
          </p:cNvPr>
          <p:cNvSpPr/>
          <p:nvPr/>
        </p:nvSpPr>
        <p:spPr>
          <a:xfrm rot="1394201">
            <a:off x="7184399" y="2415040"/>
            <a:ext cx="819360" cy="187351"/>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חץ: שמאלה 10">
            <a:extLst>
              <a:ext uri="{FF2B5EF4-FFF2-40B4-BE49-F238E27FC236}">
                <a16:creationId xmlns:a16="http://schemas.microsoft.com/office/drawing/2014/main" id="{BE094E07-121D-4F21-9D92-C21AD25502EA}"/>
              </a:ext>
            </a:extLst>
          </p:cNvPr>
          <p:cNvSpPr/>
          <p:nvPr/>
        </p:nvSpPr>
        <p:spPr>
          <a:xfrm>
            <a:off x="7199444" y="2881261"/>
            <a:ext cx="574788" cy="187351"/>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2" name="חץ: שמאלה 11">
            <a:extLst>
              <a:ext uri="{FF2B5EF4-FFF2-40B4-BE49-F238E27FC236}">
                <a16:creationId xmlns:a16="http://schemas.microsoft.com/office/drawing/2014/main" id="{8B7806F4-4904-4AF5-97AE-13729B5A1794}"/>
              </a:ext>
            </a:extLst>
          </p:cNvPr>
          <p:cNvSpPr/>
          <p:nvPr/>
        </p:nvSpPr>
        <p:spPr>
          <a:xfrm rot="19193589">
            <a:off x="7077030" y="3435343"/>
            <a:ext cx="819360" cy="187351"/>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3" name="תיבת טקסט 12">
            <a:extLst>
              <a:ext uri="{FF2B5EF4-FFF2-40B4-BE49-F238E27FC236}">
                <a16:creationId xmlns:a16="http://schemas.microsoft.com/office/drawing/2014/main" id="{C84415A0-8619-4E8A-AA07-619C9B9CC23A}"/>
              </a:ext>
            </a:extLst>
          </p:cNvPr>
          <p:cNvSpPr txBox="1"/>
          <p:nvPr/>
        </p:nvSpPr>
        <p:spPr>
          <a:xfrm>
            <a:off x="961534" y="5110176"/>
            <a:ext cx="5512088" cy="1323439"/>
          </a:xfrm>
          <a:prstGeom prst="rect">
            <a:avLst/>
          </a:prstGeom>
          <a:noFill/>
        </p:spPr>
        <p:txBody>
          <a:bodyPr wrap="square" rtlCol="1">
            <a:spAutoFit/>
          </a:bodyPr>
          <a:lstStyle/>
          <a:p>
            <a:pPr algn="r" rtl="1"/>
            <a:r>
              <a:rPr lang="he-IL" sz="2000" dirty="0"/>
              <a:t>"מזומן" (בלבד)     יתרונות:    חסרונות: </a:t>
            </a:r>
          </a:p>
          <a:p>
            <a:pPr algn="r" rtl="1"/>
            <a:endParaRPr lang="he-IL" sz="2000" dirty="0"/>
          </a:p>
          <a:p>
            <a:pPr algn="r" rtl="1"/>
            <a:endParaRPr lang="he-IL" sz="2000" dirty="0"/>
          </a:p>
          <a:p>
            <a:pPr algn="r" rtl="1"/>
            <a:endParaRPr lang="he-IL" sz="2000" dirty="0"/>
          </a:p>
        </p:txBody>
      </p:sp>
      <p:sp>
        <p:nvSpPr>
          <p:cNvPr id="8" name="מלבן 7">
            <a:extLst>
              <a:ext uri="{FF2B5EF4-FFF2-40B4-BE49-F238E27FC236}">
                <a16:creationId xmlns:a16="http://schemas.microsoft.com/office/drawing/2014/main" id="{CD6B6E38-32B2-40D2-BC01-83EEA062A715}"/>
              </a:ext>
            </a:extLst>
          </p:cNvPr>
          <p:cNvSpPr/>
          <p:nvPr/>
        </p:nvSpPr>
        <p:spPr>
          <a:xfrm>
            <a:off x="10059946" y="5257800"/>
            <a:ext cx="1693904" cy="6000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dirty="0"/>
              <a:t>ERN??</a:t>
            </a:r>
            <a:endParaRPr lang="he-IL" dirty="0"/>
          </a:p>
        </p:txBody>
      </p:sp>
    </p:spTree>
    <p:extLst>
      <p:ext uri="{BB962C8B-B14F-4D97-AF65-F5344CB8AC3E}">
        <p14:creationId xmlns:p14="http://schemas.microsoft.com/office/powerpoint/2010/main" val="29792361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9B0EFADE-5511-47CA-9EF5-A231145A8761}"/>
              </a:ext>
            </a:extLst>
          </p:cNvPr>
          <p:cNvSpPr>
            <a:spLocks noGrp="1"/>
          </p:cNvSpPr>
          <p:nvPr>
            <p:ph type="title"/>
          </p:nvPr>
        </p:nvSpPr>
        <p:spPr>
          <a:xfrm>
            <a:off x="2954117" y="181348"/>
            <a:ext cx="8534400" cy="1507067"/>
          </a:xfrm>
        </p:spPr>
        <p:txBody>
          <a:bodyPr/>
          <a:lstStyle/>
          <a:p>
            <a:r>
              <a:rPr lang="he-IL" dirty="0"/>
              <a:t>קבלת תשלומים מלקוחות</a:t>
            </a:r>
          </a:p>
        </p:txBody>
      </p:sp>
      <p:sp>
        <p:nvSpPr>
          <p:cNvPr id="3" name="מציין מיקום תוכן 2">
            <a:extLst>
              <a:ext uri="{FF2B5EF4-FFF2-40B4-BE49-F238E27FC236}">
                <a16:creationId xmlns:a16="http://schemas.microsoft.com/office/drawing/2014/main" id="{8E040F1D-3AC1-4DFD-895A-1794E7034B14}"/>
              </a:ext>
            </a:extLst>
          </p:cNvPr>
          <p:cNvSpPr>
            <a:spLocks noGrp="1"/>
          </p:cNvSpPr>
          <p:nvPr>
            <p:ph idx="1"/>
          </p:nvPr>
        </p:nvSpPr>
        <p:spPr>
          <a:xfrm>
            <a:off x="9239421" y="2508715"/>
            <a:ext cx="2610072" cy="3615267"/>
          </a:xfrm>
        </p:spPr>
        <p:txBody>
          <a:bodyPr>
            <a:normAutofit/>
          </a:bodyPr>
          <a:lstStyle/>
          <a:p>
            <a:pPr marL="0" indent="0">
              <a:buNone/>
            </a:pPr>
            <a:r>
              <a:rPr lang="he-IL" sz="4000" dirty="0"/>
              <a:t>כרטיסי</a:t>
            </a:r>
          </a:p>
          <a:p>
            <a:pPr marL="0" indent="0">
              <a:buNone/>
            </a:pPr>
            <a:r>
              <a:rPr lang="he-IL" sz="4000" dirty="0"/>
              <a:t>אשראי</a:t>
            </a:r>
          </a:p>
        </p:txBody>
      </p:sp>
      <p:sp>
        <p:nvSpPr>
          <p:cNvPr id="4" name="מציין מיקום תוכן 2">
            <a:extLst>
              <a:ext uri="{FF2B5EF4-FFF2-40B4-BE49-F238E27FC236}">
                <a16:creationId xmlns:a16="http://schemas.microsoft.com/office/drawing/2014/main" id="{615BC554-97CC-44FE-AA91-434F6281BD8D}"/>
              </a:ext>
            </a:extLst>
          </p:cNvPr>
          <p:cNvSpPr txBox="1">
            <a:spLocks/>
          </p:cNvSpPr>
          <p:nvPr/>
        </p:nvSpPr>
        <p:spPr>
          <a:xfrm>
            <a:off x="6047996" y="2618294"/>
            <a:ext cx="2182373" cy="3615267"/>
          </a:xfrm>
          <a:prstGeom prst="rect">
            <a:avLst/>
          </a:prstGeom>
        </p:spPr>
        <p:txBody>
          <a:bodyPr vert="horz" lIns="91440" tIns="45720" rIns="91440" bIns="45720" rtlCol="0" anchor="ctr">
            <a:normAutofit/>
          </a:bodyPr>
          <a:lstStyle>
            <a:lvl1pPr marL="2857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buNone/>
            </a:pPr>
            <a:r>
              <a:rPr lang="he-IL" sz="2800" dirty="0"/>
              <a:t>₪</a:t>
            </a:r>
          </a:p>
          <a:p>
            <a:pPr marL="0" indent="0">
              <a:buNone/>
            </a:pPr>
            <a:endParaRPr lang="he-IL" sz="2800" dirty="0"/>
          </a:p>
          <a:p>
            <a:pPr marL="0" indent="0">
              <a:buNone/>
            </a:pPr>
            <a:endParaRPr lang="he-IL" sz="2800" dirty="0"/>
          </a:p>
          <a:p>
            <a:pPr marL="0" indent="0">
              <a:buNone/>
            </a:pPr>
            <a:endParaRPr lang="he-IL" sz="2800" dirty="0"/>
          </a:p>
          <a:p>
            <a:pPr marL="0" indent="0">
              <a:buNone/>
            </a:pPr>
            <a:r>
              <a:rPr lang="he-IL" sz="2800" dirty="0"/>
              <a:t>צמוד $</a:t>
            </a:r>
          </a:p>
          <a:p>
            <a:pPr marL="0" indent="0">
              <a:buNone/>
            </a:pPr>
            <a:endParaRPr lang="he-IL" sz="2800" dirty="0"/>
          </a:p>
        </p:txBody>
      </p:sp>
      <p:sp>
        <p:nvSpPr>
          <p:cNvPr id="5" name="תיבת טקסט 4">
            <a:extLst>
              <a:ext uri="{FF2B5EF4-FFF2-40B4-BE49-F238E27FC236}">
                <a16:creationId xmlns:a16="http://schemas.microsoft.com/office/drawing/2014/main" id="{C856D1A6-2127-487F-9063-24DE582D54BC}"/>
              </a:ext>
            </a:extLst>
          </p:cNvPr>
          <p:cNvSpPr txBox="1"/>
          <p:nvPr/>
        </p:nvSpPr>
        <p:spPr>
          <a:xfrm>
            <a:off x="544436" y="1999692"/>
            <a:ext cx="4685893" cy="3170099"/>
          </a:xfrm>
          <a:prstGeom prst="rect">
            <a:avLst/>
          </a:prstGeom>
          <a:noFill/>
        </p:spPr>
        <p:txBody>
          <a:bodyPr wrap="square" rtlCol="1">
            <a:spAutoFit/>
          </a:bodyPr>
          <a:lstStyle/>
          <a:p>
            <a:pPr algn="r" rtl="1"/>
            <a:r>
              <a:rPr lang="he-IL" sz="2000" dirty="0"/>
              <a:t>יתרונות:          חסרונות:</a:t>
            </a:r>
          </a:p>
          <a:p>
            <a:pPr algn="r" rtl="1"/>
            <a:endParaRPr lang="he-IL" sz="2000" dirty="0"/>
          </a:p>
          <a:p>
            <a:pPr algn="r" rtl="1"/>
            <a:endParaRPr lang="he-IL" sz="2000" dirty="0"/>
          </a:p>
          <a:p>
            <a:pPr algn="r" rtl="1"/>
            <a:r>
              <a:rPr lang="he-IL" sz="2000" dirty="0"/>
              <a:t>יתרונות:          חסרונות:</a:t>
            </a:r>
          </a:p>
          <a:p>
            <a:pPr algn="r" rtl="1"/>
            <a:endParaRPr lang="he-IL" sz="2000" dirty="0"/>
          </a:p>
          <a:p>
            <a:pPr algn="r" rtl="1"/>
            <a:endParaRPr lang="he-IL" sz="2000" dirty="0"/>
          </a:p>
          <a:p>
            <a:pPr algn="r" rtl="1"/>
            <a:r>
              <a:rPr lang="he-IL" sz="2000" dirty="0"/>
              <a:t>יתרונות:         חסרונות:</a:t>
            </a:r>
            <a:endParaRPr lang="he-IL" sz="3600" dirty="0"/>
          </a:p>
          <a:p>
            <a:pPr algn="r" rtl="1"/>
            <a:endParaRPr lang="he-IL" sz="2000" dirty="0"/>
          </a:p>
          <a:p>
            <a:pPr algn="r" rtl="1"/>
            <a:endParaRPr lang="he-IL" sz="2000" dirty="0"/>
          </a:p>
          <a:p>
            <a:pPr algn="r" rtl="1"/>
            <a:endParaRPr lang="he-IL" sz="2000" dirty="0"/>
          </a:p>
        </p:txBody>
      </p:sp>
      <p:sp>
        <p:nvSpPr>
          <p:cNvPr id="6" name="חץ: שמאלה 5">
            <a:extLst>
              <a:ext uri="{FF2B5EF4-FFF2-40B4-BE49-F238E27FC236}">
                <a16:creationId xmlns:a16="http://schemas.microsoft.com/office/drawing/2014/main" id="{6674C44C-DCDC-442A-984D-6116D4881F6A}"/>
              </a:ext>
            </a:extLst>
          </p:cNvPr>
          <p:cNvSpPr/>
          <p:nvPr/>
        </p:nvSpPr>
        <p:spPr>
          <a:xfrm rot="2322966">
            <a:off x="8452464" y="3333411"/>
            <a:ext cx="1451818" cy="433633"/>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7" name="חץ: שמאלה 6">
            <a:extLst>
              <a:ext uri="{FF2B5EF4-FFF2-40B4-BE49-F238E27FC236}">
                <a16:creationId xmlns:a16="http://schemas.microsoft.com/office/drawing/2014/main" id="{9B4EAEB7-D16F-435C-BE89-6833800F34B6}"/>
              </a:ext>
            </a:extLst>
          </p:cNvPr>
          <p:cNvSpPr/>
          <p:nvPr/>
        </p:nvSpPr>
        <p:spPr>
          <a:xfrm rot="20187257">
            <a:off x="8437644" y="4690513"/>
            <a:ext cx="1415027" cy="433633"/>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תיבת טקסט 8">
            <a:extLst>
              <a:ext uri="{FF2B5EF4-FFF2-40B4-BE49-F238E27FC236}">
                <a16:creationId xmlns:a16="http://schemas.microsoft.com/office/drawing/2014/main" id="{31AD9BFD-DFD3-4F05-BB0F-3DBA6E75DD22}"/>
              </a:ext>
            </a:extLst>
          </p:cNvPr>
          <p:cNvSpPr txBox="1"/>
          <p:nvPr/>
        </p:nvSpPr>
        <p:spPr>
          <a:xfrm>
            <a:off x="5068618" y="1999692"/>
            <a:ext cx="1989056" cy="2246769"/>
          </a:xfrm>
          <a:prstGeom prst="rect">
            <a:avLst/>
          </a:prstGeom>
          <a:noFill/>
        </p:spPr>
        <p:txBody>
          <a:bodyPr wrap="square" rtlCol="1">
            <a:spAutoFit/>
          </a:bodyPr>
          <a:lstStyle/>
          <a:p>
            <a:pPr algn="r"/>
            <a:r>
              <a:rPr lang="he-IL" sz="2000" dirty="0"/>
              <a:t>תשלום 1</a:t>
            </a:r>
          </a:p>
          <a:p>
            <a:pPr algn="r"/>
            <a:endParaRPr lang="he-IL" sz="2000" dirty="0"/>
          </a:p>
          <a:p>
            <a:pPr algn="r"/>
            <a:endParaRPr lang="he-IL" sz="2000" dirty="0"/>
          </a:p>
          <a:p>
            <a:pPr algn="r"/>
            <a:r>
              <a:rPr lang="he-IL" sz="2000" dirty="0"/>
              <a:t>תשלומים</a:t>
            </a:r>
          </a:p>
          <a:p>
            <a:pPr algn="r"/>
            <a:endParaRPr lang="he-IL" sz="2000" dirty="0"/>
          </a:p>
          <a:p>
            <a:pPr algn="r"/>
            <a:endParaRPr lang="he-IL" sz="2000" dirty="0"/>
          </a:p>
          <a:p>
            <a:pPr algn="r"/>
            <a:r>
              <a:rPr lang="he-IL" sz="2000" dirty="0"/>
              <a:t>קרדיט</a:t>
            </a:r>
          </a:p>
        </p:txBody>
      </p:sp>
      <p:sp>
        <p:nvSpPr>
          <p:cNvPr id="10" name="חץ: שמאלה 9">
            <a:extLst>
              <a:ext uri="{FF2B5EF4-FFF2-40B4-BE49-F238E27FC236}">
                <a16:creationId xmlns:a16="http://schemas.microsoft.com/office/drawing/2014/main" id="{1AC0988E-11AD-4FB4-AD29-7C9332D736F0}"/>
              </a:ext>
            </a:extLst>
          </p:cNvPr>
          <p:cNvSpPr/>
          <p:nvPr/>
        </p:nvSpPr>
        <p:spPr>
          <a:xfrm rot="1394201">
            <a:off x="7184399" y="2415040"/>
            <a:ext cx="819360" cy="187351"/>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חץ: שמאלה 10">
            <a:extLst>
              <a:ext uri="{FF2B5EF4-FFF2-40B4-BE49-F238E27FC236}">
                <a16:creationId xmlns:a16="http://schemas.microsoft.com/office/drawing/2014/main" id="{BE094E07-121D-4F21-9D92-C21AD25502EA}"/>
              </a:ext>
            </a:extLst>
          </p:cNvPr>
          <p:cNvSpPr/>
          <p:nvPr/>
        </p:nvSpPr>
        <p:spPr>
          <a:xfrm>
            <a:off x="7199444" y="2881261"/>
            <a:ext cx="574788" cy="187351"/>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2" name="חץ: שמאלה 11">
            <a:extLst>
              <a:ext uri="{FF2B5EF4-FFF2-40B4-BE49-F238E27FC236}">
                <a16:creationId xmlns:a16="http://schemas.microsoft.com/office/drawing/2014/main" id="{8B7806F4-4904-4AF5-97AE-13729B5A1794}"/>
              </a:ext>
            </a:extLst>
          </p:cNvPr>
          <p:cNvSpPr/>
          <p:nvPr/>
        </p:nvSpPr>
        <p:spPr>
          <a:xfrm rot="19193589">
            <a:off x="7077030" y="3435343"/>
            <a:ext cx="819360" cy="187351"/>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3" name="תיבת טקסט 12">
            <a:extLst>
              <a:ext uri="{FF2B5EF4-FFF2-40B4-BE49-F238E27FC236}">
                <a16:creationId xmlns:a16="http://schemas.microsoft.com/office/drawing/2014/main" id="{C84415A0-8619-4E8A-AA07-619C9B9CC23A}"/>
              </a:ext>
            </a:extLst>
          </p:cNvPr>
          <p:cNvSpPr txBox="1"/>
          <p:nvPr/>
        </p:nvSpPr>
        <p:spPr>
          <a:xfrm>
            <a:off x="961534" y="5110176"/>
            <a:ext cx="5512088" cy="1323439"/>
          </a:xfrm>
          <a:prstGeom prst="rect">
            <a:avLst/>
          </a:prstGeom>
          <a:noFill/>
        </p:spPr>
        <p:txBody>
          <a:bodyPr wrap="square" rtlCol="1">
            <a:spAutoFit/>
          </a:bodyPr>
          <a:lstStyle/>
          <a:p>
            <a:pPr algn="r" rtl="1"/>
            <a:r>
              <a:rPr lang="he-IL" sz="2000" dirty="0"/>
              <a:t>תשלום 1 (בלבד)     יתרונות:    חסרונות: </a:t>
            </a:r>
          </a:p>
          <a:p>
            <a:pPr algn="r" rtl="1"/>
            <a:endParaRPr lang="he-IL" sz="2000" dirty="0"/>
          </a:p>
          <a:p>
            <a:pPr algn="r" rtl="1"/>
            <a:endParaRPr lang="he-IL" sz="2000" dirty="0"/>
          </a:p>
          <a:p>
            <a:pPr algn="r" rtl="1"/>
            <a:endParaRPr lang="he-IL" sz="2000" dirty="0"/>
          </a:p>
        </p:txBody>
      </p:sp>
      <p:sp>
        <p:nvSpPr>
          <p:cNvPr id="14" name="תיבת טקסט 13">
            <a:extLst>
              <a:ext uri="{FF2B5EF4-FFF2-40B4-BE49-F238E27FC236}">
                <a16:creationId xmlns:a16="http://schemas.microsoft.com/office/drawing/2014/main" id="{23FBE7FD-11CD-437F-AC31-723B2E0438A4}"/>
              </a:ext>
            </a:extLst>
          </p:cNvPr>
          <p:cNvSpPr txBox="1"/>
          <p:nvPr/>
        </p:nvSpPr>
        <p:spPr>
          <a:xfrm>
            <a:off x="2146853" y="5866908"/>
            <a:ext cx="9821642" cy="461665"/>
          </a:xfrm>
          <a:prstGeom prst="rect">
            <a:avLst/>
          </a:prstGeom>
          <a:noFill/>
        </p:spPr>
        <p:txBody>
          <a:bodyPr wrap="square" rtlCol="1">
            <a:spAutoFit/>
          </a:bodyPr>
          <a:lstStyle/>
          <a:p>
            <a:pPr algn="r" rtl="1"/>
            <a:r>
              <a:rPr lang="he-IL" sz="2400" b="1" dirty="0">
                <a:solidFill>
                  <a:srgbClr val="002060"/>
                </a:solidFill>
              </a:rPr>
              <a:t>יתרון לכולם: כסף מובטח     חסרון לכולם: עמלה 1-1.5%</a:t>
            </a:r>
          </a:p>
        </p:txBody>
      </p:sp>
    </p:spTree>
    <p:extLst>
      <p:ext uri="{BB962C8B-B14F-4D97-AF65-F5344CB8AC3E}">
        <p14:creationId xmlns:p14="http://schemas.microsoft.com/office/powerpoint/2010/main" val="40636441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9B0EFADE-5511-47CA-9EF5-A231145A8761}"/>
              </a:ext>
            </a:extLst>
          </p:cNvPr>
          <p:cNvSpPr>
            <a:spLocks noGrp="1"/>
          </p:cNvSpPr>
          <p:nvPr>
            <p:ph type="title"/>
          </p:nvPr>
        </p:nvSpPr>
        <p:spPr>
          <a:xfrm>
            <a:off x="2954117" y="181348"/>
            <a:ext cx="8534400" cy="1507067"/>
          </a:xfrm>
        </p:spPr>
        <p:txBody>
          <a:bodyPr/>
          <a:lstStyle/>
          <a:p>
            <a:r>
              <a:rPr lang="he-IL" dirty="0"/>
              <a:t>קבלת תשלומים מלקוחות</a:t>
            </a:r>
          </a:p>
        </p:txBody>
      </p:sp>
      <p:sp>
        <p:nvSpPr>
          <p:cNvPr id="3" name="מציין מיקום תוכן 2">
            <a:extLst>
              <a:ext uri="{FF2B5EF4-FFF2-40B4-BE49-F238E27FC236}">
                <a16:creationId xmlns:a16="http://schemas.microsoft.com/office/drawing/2014/main" id="{8E040F1D-3AC1-4DFD-895A-1794E7034B14}"/>
              </a:ext>
            </a:extLst>
          </p:cNvPr>
          <p:cNvSpPr>
            <a:spLocks noGrp="1"/>
          </p:cNvSpPr>
          <p:nvPr>
            <p:ph idx="1"/>
          </p:nvPr>
        </p:nvSpPr>
        <p:spPr>
          <a:xfrm>
            <a:off x="9869968" y="2482096"/>
            <a:ext cx="2018104" cy="3615267"/>
          </a:xfrm>
        </p:spPr>
        <p:txBody>
          <a:bodyPr>
            <a:normAutofit/>
          </a:bodyPr>
          <a:lstStyle/>
          <a:p>
            <a:pPr marL="0" indent="0">
              <a:buNone/>
            </a:pPr>
            <a:r>
              <a:rPr lang="he-IL" sz="4000" dirty="0"/>
              <a:t>העברה</a:t>
            </a:r>
          </a:p>
          <a:p>
            <a:pPr marL="0" indent="0">
              <a:buNone/>
            </a:pPr>
            <a:r>
              <a:rPr lang="he-IL" sz="4000" dirty="0"/>
              <a:t>בנקאית</a:t>
            </a:r>
          </a:p>
        </p:txBody>
      </p:sp>
      <p:sp>
        <p:nvSpPr>
          <p:cNvPr id="4" name="מציין מיקום תוכן 2">
            <a:extLst>
              <a:ext uri="{FF2B5EF4-FFF2-40B4-BE49-F238E27FC236}">
                <a16:creationId xmlns:a16="http://schemas.microsoft.com/office/drawing/2014/main" id="{615BC554-97CC-44FE-AA91-434F6281BD8D}"/>
              </a:ext>
            </a:extLst>
          </p:cNvPr>
          <p:cNvSpPr txBox="1">
            <a:spLocks/>
          </p:cNvSpPr>
          <p:nvPr/>
        </p:nvSpPr>
        <p:spPr>
          <a:xfrm>
            <a:off x="6212265" y="2618294"/>
            <a:ext cx="2018104" cy="3615267"/>
          </a:xfrm>
          <a:prstGeom prst="rect">
            <a:avLst/>
          </a:prstGeom>
        </p:spPr>
        <p:txBody>
          <a:bodyPr vert="horz" lIns="91440" tIns="45720" rIns="91440" bIns="45720" rtlCol="0" anchor="ctr">
            <a:normAutofit/>
          </a:bodyPr>
          <a:lstStyle>
            <a:lvl1pPr marL="2857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buNone/>
            </a:pPr>
            <a:r>
              <a:rPr lang="he-IL" sz="2800" dirty="0"/>
              <a:t>₪</a:t>
            </a:r>
          </a:p>
          <a:p>
            <a:pPr marL="0" indent="0">
              <a:buNone/>
            </a:pPr>
            <a:endParaRPr lang="he-IL" sz="2800" dirty="0"/>
          </a:p>
          <a:p>
            <a:pPr marL="0" indent="0">
              <a:buNone/>
            </a:pPr>
            <a:endParaRPr lang="he-IL" sz="2800" dirty="0"/>
          </a:p>
          <a:p>
            <a:pPr marL="0" indent="0">
              <a:buNone/>
            </a:pPr>
            <a:endParaRPr lang="he-IL" sz="2800" dirty="0"/>
          </a:p>
          <a:p>
            <a:pPr marL="0" indent="0">
              <a:buNone/>
            </a:pPr>
            <a:r>
              <a:rPr lang="he-IL" sz="2800" dirty="0"/>
              <a:t>$ או אירו</a:t>
            </a:r>
          </a:p>
          <a:p>
            <a:pPr marL="0" indent="0">
              <a:buNone/>
            </a:pPr>
            <a:endParaRPr lang="he-IL" sz="2800" dirty="0"/>
          </a:p>
        </p:txBody>
      </p:sp>
      <p:sp>
        <p:nvSpPr>
          <p:cNvPr id="5" name="תיבת טקסט 4">
            <a:extLst>
              <a:ext uri="{FF2B5EF4-FFF2-40B4-BE49-F238E27FC236}">
                <a16:creationId xmlns:a16="http://schemas.microsoft.com/office/drawing/2014/main" id="{C856D1A6-2127-487F-9063-24DE582D54BC}"/>
              </a:ext>
            </a:extLst>
          </p:cNvPr>
          <p:cNvSpPr txBox="1"/>
          <p:nvPr/>
        </p:nvSpPr>
        <p:spPr>
          <a:xfrm>
            <a:off x="518474" y="2735459"/>
            <a:ext cx="5411757" cy="2862322"/>
          </a:xfrm>
          <a:prstGeom prst="rect">
            <a:avLst/>
          </a:prstGeom>
          <a:noFill/>
        </p:spPr>
        <p:txBody>
          <a:bodyPr wrap="square" rtlCol="1">
            <a:spAutoFit/>
          </a:bodyPr>
          <a:lstStyle/>
          <a:p>
            <a:pPr algn="r"/>
            <a:r>
              <a:rPr lang="he-IL" sz="2000" dirty="0"/>
              <a:t>יתרונות:  1    2       חסרונות:</a:t>
            </a:r>
          </a:p>
          <a:p>
            <a:pPr algn="r"/>
            <a:endParaRPr lang="he-IL" sz="2000" dirty="0"/>
          </a:p>
          <a:p>
            <a:pPr algn="r"/>
            <a:endParaRPr lang="he-IL" sz="2000" dirty="0"/>
          </a:p>
          <a:p>
            <a:pPr algn="r"/>
            <a:endParaRPr lang="he-IL" sz="2000" dirty="0"/>
          </a:p>
          <a:p>
            <a:pPr algn="r"/>
            <a:endParaRPr lang="he-IL" sz="2000" dirty="0"/>
          </a:p>
          <a:p>
            <a:pPr algn="r"/>
            <a:endParaRPr lang="he-IL" sz="2000" dirty="0"/>
          </a:p>
          <a:p>
            <a:pPr algn="r"/>
            <a:endParaRPr lang="he-IL" sz="2000" dirty="0"/>
          </a:p>
          <a:p>
            <a:pPr algn="r"/>
            <a:endParaRPr lang="he-IL" sz="2000" dirty="0"/>
          </a:p>
          <a:p>
            <a:pPr algn="r"/>
            <a:r>
              <a:rPr lang="he-IL" sz="2000" dirty="0"/>
              <a:t>יתרונות:  1    2   חסרונות: עמלה</a:t>
            </a:r>
          </a:p>
        </p:txBody>
      </p:sp>
      <p:sp>
        <p:nvSpPr>
          <p:cNvPr id="6" name="חץ: שמאלה 5">
            <a:extLst>
              <a:ext uri="{FF2B5EF4-FFF2-40B4-BE49-F238E27FC236}">
                <a16:creationId xmlns:a16="http://schemas.microsoft.com/office/drawing/2014/main" id="{6674C44C-DCDC-442A-984D-6116D4881F6A}"/>
              </a:ext>
            </a:extLst>
          </p:cNvPr>
          <p:cNvSpPr/>
          <p:nvPr/>
        </p:nvSpPr>
        <p:spPr>
          <a:xfrm rot="1343072">
            <a:off x="8528519" y="3491354"/>
            <a:ext cx="1451818" cy="433633"/>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חץ: שמאלה 7">
            <a:extLst>
              <a:ext uri="{FF2B5EF4-FFF2-40B4-BE49-F238E27FC236}">
                <a16:creationId xmlns:a16="http://schemas.microsoft.com/office/drawing/2014/main" id="{95C7914A-9E3F-4F78-A193-E0E1717FB756}"/>
              </a:ext>
            </a:extLst>
          </p:cNvPr>
          <p:cNvSpPr/>
          <p:nvPr/>
        </p:nvSpPr>
        <p:spPr>
          <a:xfrm rot="20627423">
            <a:off x="8700960" y="4796953"/>
            <a:ext cx="1420759" cy="433633"/>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15005375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28E864CC-8E0E-41B1-A84A-A9A94921919C}"/>
              </a:ext>
            </a:extLst>
          </p:cNvPr>
          <p:cNvSpPr>
            <a:spLocks noGrp="1"/>
          </p:cNvSpPr>
          <p:nvPr>
            <p:ph type="title"/>
          </p:nvPr>
        </p:nvSpPr>
        <p:spPr>
          <a:xfrm>
            <a:off x="1008062" y="201082"/>
            <a:ext cx="8534400" cy="1507067"/>
          </a:xfrm>
        </p:spPr>
        <p:txBody>
          <a:bodyPr/>
          <a:lstStyle/>
          <a:p>
            <a:pPr algn="ctr"/>
            <a:r>
              <a:rPr lang="he-IL" dirty="0"/>
              <a:t>תשלום לספקים</a:t>
            </a:r>
          </a:p>
        </p:txBody>
      </p:sp>
      <p:sp>
        <p:nvSpPr>
          <p:cNvPr id="3" name="תיבת טקסט 2">
            <a:extLst>
              <a:ext uri="{FF2B5EF4-FFF2-40B4-BE49-F238E27FC236}">
                <a16:creationId xmlns:a16="http://schemas.microsoft.com/office/drawing/2014/main" id="{FEC47746-3EA4-4B11-8BEE-07DD6737390B}"/>
              </a:ext>
            </a:extLst>
          </p:cNvPr>
          <p:cNvSpPr txBox="1"/>
          <p:nvPr/>
        </p:nvSpPr>
        <p:spPr>
          <a:xfrm>
            <a:off x="3181350" y="1628775"/>
            <a:ext cx="8296275" cy="1200329"/>
          </a:xfrm>
          <a:prstGeom prst="rect">
            <a:avLst/>
          </a:prstGeom>
          <a:noFill/>
        </p:spPr>
        <p:txBody>
          <a:bodyPr wrap="square" rtlCol="1">
            <a:spAutoFit/>
          </a:bodyPr>
          <a:lstStyle/>
          <a:p>
            <a:pPr marL="342900" indent="-342900" algn="r" rtl="1">
              <a:buFont typeface="Arial" panose="020B0604020202020204" pitchFamily="34" charset="0"/>
              <a:buChar char="•"/>
            </a:pPr>
            <a:r>
              <a:rPr lang="he-IL" sz="2400" dirty="0"/>
              <a:t>בדרך כלל שוטף +15</a:t>
            </a:r>
          </a:p>
          <a:p>
            <a:pPr marL="342900" indent="-342900" algn="r" rtl="1">
              <a:buFont typeface="Arial" panose="020B0604020202020204" pitchFamily="34" charset="0"/>
              <a:buChar char="•"/>
            </a:pPr>
            <a:r>
              <a:rPr lang="he-IL" sz="2400" dirty="0"/>
              <a:t>שער המטבע נקבע ביום התשלום</a:t>
            </a:r>
          </a:p>
          <a:p>
            <a:pPr marL="342900" indent="-342900" algn="r" rtl="1">
              <a:buFont typeface="Arial" panose="020B0604020202020204" pitchFamily="34" charset="0"/>
              <a:buChar char="•"/>
            </a:pPr>
            <a:endParaRPr lang="he-IL" sz="2400" dirty="0"/>
          </a:p>
        </p:txBody>
      </p:sp>
      <p:sp>
        <p:nvSpPr>
          <p:cNvPr id="4" name="כותרת 1">
            <a:extLst>
              <a:ext uri="{FF2B5EF4-FFF2-40B4-BE49-F238E27FC236}">
                <a16:creationId xmlns:a16="http://schemas.microsoft.com/office/drawing/2014/main" id="{E1C5C95F-F08F-4257-93E2-305AAFFD586D}"/>
              </a:ext>
            </a:extLst>
          </p:cNvPr>
          <p:cNvSpPr txBox="1">
            <a:spLocks/>
          </p:cNvSpPr>
          <p:nvPr/>
        </p:nvSpPr>
        <p:spPr>
          <a:xfrm>
            <a:off x="1160462" y="2675466"/>
            <a:ext cx="8534400" cy="1507067"/>
          </a:xfrm>
          <a:prstGeom prst="rect">
            <a:avLst/>
          </a:prstGeom>
          <a:effectLst/>
        </p:spPr>
        <p:txBody>
          <a:bodyPr vert="horz" lIns="91440" tIns="45720" rIns="91440" bIns="45720" rtlCol="0" anchor="ctr">
            <a:normAutofit/>
          </a:bodyPr>
          <a:lstStyle>
            <a:lvl1pPr algn="l" defTabSz="457200" rtl="1" eaLnBrk="1" latinLnBrk="0" hangingPunct="1">
              <a:spcBef>
                <a:spcPct val="0"/>
              </a:spcBef>
              <a:buNone/>
              <a:defRPr sz="3600" kern="1200" cap="all">
                <a:ln w="3175" cmpd="sng">
                  <a:noFill/>
                </a:ln>
                <a:solidFill>
                  <a:schemeClr val="tx1"/>
                </a:solidFill>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algn="ctr"/>
            <a:r>
              <a:rPr lang="he-IL" dirty="0"/>
              <a:t>תשלום מע"מ</a:t>
            </a:r>
          </a:p>
        </p:txBody>
      </p:sp>
      <p:sp>
        <p:nvSpPr>
          <p:cNvPr id="5" name="תיבת טקסט 4">
            <a:extLst>
              <a:ext uri="{FF2B5EF4-FFF2-40B4-BE49-F238E27FC236}">
                <a16:creationId xmlns:a16="http://schemas.microsoft.com/office/drawing/2014/main" id="{43BD325F-8F74-4806-B8C0-9190CE661CCE}"/>
              </a:ext>
            </a:extLst>
          </p:cNvPr>
          <p:cNvSpPr txBox="1"/>
          <p:nvPr/>
        </p:nvSpPr>
        <p:spPr>
          <a:xfrm>
            <a:off x="1714500" y="4134907"/>
            <a:ext cx="8296275" cy="1569660"/>
          </a:xfrm>
          <a:prstGeom prst="rect">
            <a:avLst/>
          </a:prstGeom>
          <a:noFill/>
        </p:spPr>
        <p:txBody>
          <a:bodyPr wrap="square" rtlCol="1">
            <a:spAutoFit/>
          </a:bodyPr>
          <a:lstStyle/>
          <a:p>
            <a:pPr marL="342900" indent="-342900" algn="r" rtl="1">
              <a:buFont typeface="Arial" panose="020B0604020202020204" pitchFamily="34" charset="0"/>
              <a:buChar char="•"/>
            </a:pPr>
            <a:r>
              <a:rPr lang="he-IL" sz="2400" dirty="0"/>
              <a:t>אין מע"מ על מכירת שירותי תיירות בחו"ל/לחו"ל</a:t>
            </a:r>
          </a:p>
          <a:p>
            <a:pPr marL="342900" indent="-342900" algn="r" rtl="1">
              <a:buFont typeface="Arial" panose="020B0604020202020204" pitchFamily="34" charset="0"/>
              <a:buChar char="•"/>
            </a:pPr>
            <a:r>
              <a:rPr lang="he-IL" sz="2400" dirty="0"/>
              <a:t>על פי סוג העסקה – ועל רווחים בלבד</a:t>
            </a:r>
          </a:p>
          <a:p>
            <a:pPr marL="342900" indent="-342900" algn="r" rtl="1">
              <a:buFont typeface="Arial" panose="020B0604020202020204" pitchFamily="34" charset="0"/>
              <a:buChar char="•"/>
            </a:pPr>
            <a:r>
              <a:rPr lang="he-IL" sz="2400" dirty="0"/>
              <a:t>משולם ב- 15  לחודש</a:t>
            </a:r>
          </a:p>
          <a:p>
            <a:pPr marL="342900" indent="-342900" algn="r" rtl="1">
              <a:buFont typeface="Arial" panose="020B0604020202020204" pitchFamily="34" charset="0"/>
              <a:buChar char="•"/>
            </a:pPr>
            <a:endParaRPr lang="he-IL" sz="2400" dirty="0"/>
          </a:p>
        </p:txBody>
      </p:sp>
    </p:spTree>
    <p:extLst>
      <p:ext uri="{BB962C8B-B14F-4D97-AF65-F5344CB8AC3E}">
        <p14:creationId xmlns:p14="http://schemas.microsoft.com/office/powerpoint/2010/main" val="759467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a:extLst>
              <a:ext uri="{FF2B5EF4-FFF2-40B4-BE49-F238E27FC236}">
                <a16:creationId xmlns:a16="http://schemas.microsoft.com/office/drawing/2014/main" id="{C4318E7A-940D-4B7F-B7CC-5D6F402954BA}"/>
              </a:ext>
            </a:extLst>
          </p:cNvPr>
          <p:cNvSpPr>
            <a:spLocks noGrp="1"/>
          </p:cNvSpPr>
          <p:nvPr>
            <p:ph idx="1"/>
          </p:nvPr>
        </p:nvSpPr>
        <p:spPr>
          <a:xfrm>
            <a:off x="0" y="1621366"/>
            <a:ext cx="11639550" cy="3615267"/>
          </a:xfrm>
        </p:spPr>
        <p:txBody>
          <a:bodyPr>
            <a:noAutofit/>
          </a:bodyPr>
          <a:lstStyle/>
          <a:p>
            <a:r>
              <a:rPr lang="he-IL" sz="2800" b="1" dirty="0"/>
              <a:t>שירותים בקשר למכירת כרטיס טיסה לחו"ל:</a:t>
            </a:r>
          </a:p>
          <a:p>
            <a:pPr lvl="1"/>
            <a:r>
              <a:rPr lang="he-IL" sz="2800" dirty="0"/>
              <a:t>שירותים הניתנים על ידי קמעונאי נסיעות בקשר למכירת כרטיסי טיסה לחו"ל, בין אם העמלה משתלמת ע"י חברות התעופה, ובין אם כחלק מהמחיר המושת על הצרכן הסופי עצמו – </a:t>
            </a:r>
            <a:r>
              <a:rPr lang="he-IL" sz="2800" b="1" dirty="0"/>
              <a:t>חייבים במע"מ בשיעור אפס !</a:t>
            </a:r>
          </a:p>
          <a:p>
            <a:r>
              <a:rPr lang="he-IL" sz="2800" b="1" dirty="0"/>
              <a:t>שירותים בקשר לקבלת שירותי קרקע בחו"ל:</a:t>
            </a:r>
          </a:p>
          <a:p>
            <a:pPr lvl="1"/>
            <a:r>
              <a:rPr lang="he-IL" sz="2800" dirty="0"/>
              <a:t>התמורה המשולמת לקמעונאי הנסיעות בעבור שירותיו לקונה לשם קבלת שירותי קרקע בחו"ל (לינה בבית מלון, השכרת רכב, כניסה לאתרים, שירותי הדרכה </a:t>
            </a:r>
            <a:r>
              <a:rPr lang="he-IL" sz="2800" dirty="0" err="1"/>
              <a:t>וכיוב</a:t>
            </a:r>
            <a:r>
              <a:rPr lang="he-IL" sz="2800" dirty="0"/>
              <a:t>') </a:t>
            </a:r>
            <a:r>
              <a:rPr lang="he-IL" sz="2800" b="1" dirty="0"/>
              <a:t>חבה במע"מ בשיעור מלא</a:t>
            </a:r>
            <a:r>
              <a:rPr lang="he-IL" sz="2800" dirty="0"/>
              <a:t>. מחיר העסקה הוא ההפרש בין המחיר שמשולם לקמעונאי הנסיעות על ידי הקונה לבין המחיר שמשולם על ידי קמעונאי הנסיעות לנותן שירותי הקרקע בחו"ל (כלומר רק העמלה חייבת במע"מ).</a:t>
            </a:r>
          </a:p>
          <a:p>
            <a:endParaRPr lang="he-IL" sz="2800" dirty="0"/>
          </a:p>
        </p:txBody>
      </p:sp>
    </p:spTree>
    <p:extLst>
      <p:ext uri="{BB962C8B-B14F-4D97-AF65-F5344CB8AC3E}">
        <p14:creationId xmlns:p14="http://schemas.microsoft.com/office/powerpoint/2010/main" val="22285257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לבן 1">
            <a:extLst>
              <a:ext uri="{FF2B5EF4-FFF2-40B4-BE49-F238E27FC236}">
                <a16:creationId xmlns:a16="http://schemas.microsoft.com/office/drawing/2014/main" id="{448739D1-2BAB-431D-AAB1-0CE082B1BB09}"/>
              </a:ext>
            </a:extLst>
          </p:cNvPr>
          <p:cNvSpPr/>
          <p:nvPr/>
        </p:nvSpPr>
        <p:spPr>
          <a:xfrm>
            <a:off x="571500" y="582067"/>
            <a:ext cx="9610725" cy="5262979"/>
          </a:xfrm>
          <a:prstGeom prst="rect">
            <a:avLst/>
          </a:prstGeom>
        </p:spPr>
        <p:txBody>
          <a:bodyPr wrap="square">
            <a:spAutoFit/>
          </a:bodyPr>
          <a:lstStyle/>
          <a:p>
            <a:pPr algn="r" rtl="1"/>
            <a:r>
              <a:rPr lang="he-IL" sz="2800" b="1" dirty="0">
                <a:solidFill>
                  <a:srgbClr val="002060"/>
                </a:solidFill>
              </a:rPr>
              <a:t>שירותים בקשר למכירת חבילת תיור:</a:t>
            </a:r>
          </a:p>
          <a:p>
            <a:pPr algn="r" rtl="1"/>
            <a:r>
              <a:rPr lang="he-IL" sz="2800" dirty="0">
                <a:solidFill>
                  <a:srgbClr val="002060"/>
                </a:solidFill>
              </a:rPr>
              <a:t>כאשר השירותים המוענקים על ידי קמעונאי הנסיעות הן בהקשר למכירת חבילת תיור הכוללת הן כרטיס טיסה לחו"ל והן שירותי קרקע בחו"ל, יש להפריד בין מרכיבי החבילה: התמורה המשולמת לקמעונאי הנסיעות בעבור כרטיס הטיסה תחויב במע"מ בשיעור אפס, ואילו התמורה בעבור שירותי הקרקע תחויב במע"מ מלא.</a:t>
            </a:r>
          </a:p>
          <a:p>
            <a:pPr algn="r" rtl="1"/>
            <a:r>
              <a:rPr lang="he-IL" sz="2800" dirty="0">
                <a:solidFill>
                  <a:srgbClr val="002060"/>
                </a:solidFill>
              </a:rPr>
              <a:t>במידה ולא ניתן להפריד בין מרכיבי החבילה תחויב מחצית מהתמורה במע"מ בשיעור מלא ומחצית מהתמורה תחויב במע"מ בשיעור אפס.</a:t>
            </a:r>
          </a:p>
          <a:p>
            <a:pPr algn="r" rtl="1"/>
            <a:r>
              <a:rPr lang="he-IL" sz="2800" dirty="0">
                <a:solidFill>
                  <a:srgbClr val="002060"/>
                </a:solidFill>
              </a:rPr>
              <a:t>מחיר העסקה יהיה ההפרש שבין המחיר המשולם לקמעונאי הנסיעות על ידי הקונה לבין עלות רכישת החבילה על ידי קמעונאי הנסיעות.</a:t>
            </a:r>
          </a:p>
        </p:txBody>
      </p:sp>
    </p:spTree>
    <p:extLst>
      <p:ext uri="{BB962C8B-B14F-4D97-AF65-F5344CB8AC3E}">
        <p14:creationId xmlns:p14="http://schemas.microsoft.com/office/powerpoint/2010/main" val="29190618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3A24A7C5-235C-4AFE-B28B-DAADD06F650A}"/>
              </a:ext>
            </a:extLst>
          </p:cNvPr>
          <p:cNvSpPr>
            <a:spLocks noGrp="1"/>
          </p:cNvSpPr>
          <p:nvPr>
            <p:ph type="title"/>
          </p:nvPr>
        </p:nvSpPr>
        <p:spPr>
          <a:xfrm>
            <a:off x="1636712" y="239182"/>
            <a:ext cx="8534400" cy="1507067"/>
          </a:xfrm>
        </p:spPr>
        <p:txBody>
          <a:bodyPr/>
          <a:lstStyle/>
          <a:p>
            <a:pPr algn="ctr"/>
            <a:r>
              <a:rPr lang="he-IL" dirty="0"/>
              <a:t>חישוב מע"מ על פי סוג העסקה</a:t>
            </a:r>
          </a:p>
        </p:txBody>
      </p:sp>
      <p:sp>
        <p:nvSpPr>
          <p:cNvPr id="3" name="תיבת טקסט 2">
            <a:extLst>
              <a:ext uri="{FF2B5EF4-FFF2-40B4-BE49-F238E27FC236}">
                <a16:creationId xmlns:a16="http://schemas.microsoft.com/office/drawing/2014/main" id="{6BE3EE78-171C-40AD-A357-6FF00FA76833}"/>
              </a:ext>
            </a:extLst>
          </p:cNvPr>
          <p:cNvSpPr txBox="1"/>
          <p:nvPr/>
        </p:nvSpPr>
        <p:spPr>
          <a:xfrm>
            <a:off x="2762250" y="1746249"/>
            <a:ext cx="7408862" cy="3539430"/>
          </a:xfrm>
          <a:prstGeom prst="rect">
            <a:avLst/>
          </a:prstGeom>
          <a:noFill/>
        </p:spPr>
        <p:txBody>
          <a:bodyPr wrap="square" rtlCol="1">
            <a:spAutoFit/>
          </a:bodyPr>
          <a:lstStyle/>
          <a:p>
            <a:pPr marL="285750" indent="-285750" algn="r" rtl="1">
              <a:buFont typeface="Arial" panose="020B0604020202020204" pitchFamily="34" charset="0"/>
              <a:buChar char="•"/>
            </a:pPr>
            <a:r>
              <a:rPr lang="he-IL" sz="2800" dirty="0"/>
              <a:t>סידורי קרקע - כאשר ישנה עמלה מהספק</a:t>
            </a:r>
          </a:p>
          <a:p>
            <a:pPr marL="742950" lvl="1" indent="-285750" algn="r" rtl="1">
              <a:buFont typeface="Arial" panose="020B0604020202020204" pitchFamily="34" charset="0"/>
              <a:buChar char="•"/>
            </a:pPr>
            <a:r>
              <a:rPr lang="he-IL" sz="2800" dirty="0"/>
              <a:t>מע"מ מתוך העמלה</a:t>
            </a:r>
          </a:p>
          <a:p>
            <a:pPr marL="742950" lvl="1" indent="-285750" algn="r" rtl="1">
              <a:buFont typeface="Arial" panose="020B0604020202020204" pitchFamily="34" charset="0"/>
              <a:buChar char="•"/>
            </a:pPr>
            <a:r>
              <a:rPr lang="he-IL" sz="2800" dirty="0"/>
              <a:t>מע"מ על העמלה</a:t>
            </a:r>
          </a:p>
          <a:p>
            <a:pPr marL="742950" lvl="1" indent="-285750" algn="r" rtl="1">
              <a:buFont typeface="Arial" panose="020B0604020202020204" pitchFamily="34" charset="0"/>
              <a:buChar char="•"/>
            </a:pPr>
            <a:r>
              <a:rPr lang="he-IL" sz="2800" dirty="0"/>
              <a:t>עמלה – מע"מ 0</a:t>
            </a:r>
          </a:p>
          <a:p>
            <a:pPr marL="285750" indent="-285750" algn="r" rtl="1">
              <a:buFont typeface="Arial" panose="020B0604020202020204" pitchFamily="34" charset="0"/>
              <a:buChar char="•"/>
            </a:pPr>
            <a:endParaRPr lang="he-IL" sz="2800" dirty="0"/>
          </a:p>
          <a:p>
            <a:pPr marL="285750" indent="-285750" algn="r" rtl="1">
              <a:buFont typeface="Arial" panose="020B0604020202020204" pitchFamily="34" charset="0"/>
              <a:buChar char="•"/>
            </a:pPr>
            <a:r>
              <a:rPr lang="he-IL" sz="2800" dirty="0"/>
              <a:t>כאשר העסקה נטו</a:t>
            </a:r>
          </a:p>
          <a:p>
            <a:pPr marL="742950" lvl="1" indent="-285750" algn="r" rtl="1">
              <a:buFont typeface="Arial" panose="020B0604020202020204" pitchFamily="34" charset="0"/>
              <a:buChar char="•"/>
            </a:pPr>
            <a:r>
              <a:rPr lang="he-IL" sz="2800" dirty="0"/>
              <a:t>החלק של הרווח שחייב במע"מ</a:t>
            </a:r>
          </a:p>
          <a:p>
            <a:pPr marL="742950" lvl="1" indent="-285750" algn="r" rtl="1">
              <a:buFont typeface="Arial" panose="020B0604020202020204" pitchFamily="34" charset="0"/>
              <a:buChar char="•"/>
            </a:pPr>
            <a:r>
              <a:rPr lang="he-IL" sz="2800" dirty="0"/>
              <a:t>החלק של הרווח שפטור ממע"מ</a:t>
            </a:r>
          </a:p>
        </p:txBody>
      </p:sp>
    </p:spTree>
    <p:extLst>
      <p:ext uri="{BB962C8B-B14F-4D97-AF65-F5344CB8AC3E}">
        <p14:creationId xmlns:p14="http://schemas.microsoft.com/office/powerpoint/2010/main" val="32296853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E6E663B-106F-4604-B9CF-C12EF3B2314D}"/>
              </a:ext>
            </a:extLst>
          </p:cNvPr>
          <p:cNvSpPr>
            <a:spLocks noGrp="1"/>
          </p:cNvSpPr>
          <p:nvPr>
            <p:ph type="title"/>
          </p:nvPr>
        </p:nvSpPr>
        <p:spPr>
          <a:xfrm>
            <a:off x="419628" y="5249332"/>
            <a:ext cx="8534400" cy="1507067"/>
          </a:xfrm>
        </p:spPr>
        <p:txBody>
          <a:bodyPr/>
          <a:lstStyle/>
          <a:p>
            <a:r>
              <a:rPr lang="he-IL" dirty="0"/>
              <a:t>דוגמאות</a:t>
            </a:r>
          </a:p>
        </p:txBody>
      </p:sp>
      <p:sp>
        <p:nvSpPr>
          <p:cNvPr id="3" name="מציין מיקום טקסט 2">
            <a:extLst>
              <a:ext uri="{FF2B5EF4-FFF2-40B4-BE49-F238E27FC236}">
                <a16:creationId xmlns:a16="http://schemas.microsoft.com/office/drawing/2014/main" id="{6C38B880-8825-467D-A88A-4F934AD5C103}"/>
              </a:ext>
            </a:extLst>
          </p:cNvPr>
          <p:cNvSpPr>
            <a:spLocks noGrp="1"/>
          </p:cNvSpPr>
          <p:nvPr>
            <p:ph type="body" idx="1"/>
          </p:nvPr>
        </p:nvSpPr>
        <p:spPr>
          <a:xfrm>
            <a:off x="419628" y="144515"/>
            <a:ext cx="4649787" cy="576262"/>
          </a:xfrm>
        </p:spPr>
        <p:txBody>
          <a:bodyPr/>
          <a:lstStyle/>
          <a:p>
            <a:r>
              <a:rPr lang="he-IL" dirty="0"/>
              <a:t>מע"מ מתוך העמלה</a:t>
            </a:r>
          </a:p>
        </p:txBody>
      </p:sp>
      <p:sp>
        <p:nvSpPr>
          <p:cNvPr id="5" name="מציין מיקום טקסט 4">
            <a:extLst>
              <a:ext uri="{FF2B5EF4-FFF2-40B4-BE49-F238E27FC236}">
                <a16:creationId xmlns:a16="http://schemas.microsoft.com/office/drawing/2014/main" id="{83960662-6606-4759-A91F-21AA00483B56}"/>
              </a:ext>
            </a:extLst>
          </p:cNvPr>
          <p:cNvSpPr>
            <a:spLocks noGrp="1"/>
          </p:cNvSpPr>
          <p:nvPr>
            <p:ph type="body" sz="quarter" idx="3"/>
          </p:nvPr>
        </p:nvSpPr>
        <p:spPr>
          <a:xfrm>
            <a:off x="6363546" y="177853"/>
            <a:ext cx="4665134" cy="576262"/>
          </a:xfrm>
        </p:spPr>
        <p:txBody>
          <a:bodyPr/>
          <a:lstStyle/>
          <a:p>
            <a:r>
              <a:rPr lang="he-IL" dirty="0"/>
              <a:t>מע"מ על עמלה</a:t>
            </a:r>
          </a:p>
        </p:txBody>
      </p:sp>
      <p:graphicFrame>
        <p:nvGraphicFramePr>
          <p:cNvPr id="16" name="מציין מיקום תוכן 15">
            <a:extLst>
              <a:ext uri="{FF2B5EF4-FFF2-40B4-BE49-F238E27FC236}">
                <a16:creationId xmlns:a16="http://schemas.microsoft.com/office/drawing/2014/main" id="{F1A95451-4DDD-4C6F-8E94-43E0788D9540}"/>
              </a:ext>
            </a:extLst>
          </p:cNvPr>
          <p:cNvGraphicFramePr>
            <a:graphicFrameLocks noGrp="1"/>
          </p:cNvGraphicFramePr>
          <p:nvPr>
            <p:ph sz="half" idx="2"/>
            <p:extLst>
              <p:ext uri="{D42A27DB-BD31-4B8C-83A1-F6EECF244321}">
                <p14:modId xmlns:p14="http://schemas.microsoft.com/office/powerpoint/2010/main" val="1195403726"/>
              </p:ext>
            </p:extLst>
          </p:nvPr>
        </p:nvGraphicFramePr>
        <p:xfrm>
          <a:off x="538480" y="1087120"/>
          <a:ext cx="5557520" cy="441674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3" name="מציין מיקום תוכן 12">
            <a:extLst>
              <a:ext uri="{FF2B5EF4-FFF2-40B4-BE49-F238E27FC236}">
                <a16:creationId xmlns:a16="http://schemas.microsoft.com/office/drawing/2014/main" id="{645F914F-13C7-4179-B293-F3D10020554F}"/>
              </a:ext>
            </a:extLst>
          </p:cNvPr>
          <p:cNvGraphicFramePr>
            <a:graphicFrameLocks noGrp="1"/>
          </p:cNvGraphicFramePr>
          <p:nvPr>
            <p:ph sz="quarter" idx="4"/>
            <p:extLst>
              <p:ext uri="{D42A27DB-BD31-4B8C-83A1-F6EECF244321}">
                <p14:modId xmlns:p14="http://schemas.microsoft.com/office/powerpoint/2010/main" val="2587310060"/>
              </p:ext>
            </p:extLst>
          </p:nvPr>
        </p:nvGraphicFramePr>
        <p:xfrm>
          <a:off x="6363546" y="1085532"/>
          <a:ext cx="5096934" cy="441674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32102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032D7232-12C3-4B14-8B08-03B4DDFEA6CD}"/>
              </a:ext>
            </a:extLst>
          </p:cNvPr>
          <p:cNvSpPr>
            <a:spLocks noGrp="1"/>
          </p:cNvSpPr>
          <p:nvPr>
            <p:ph type="title"/>
          </p:nvPr>
        </p:nvSpPr>
        <p:spPr>
          <a:xfrm>
            <a:off x="285751" y="102145"/>
            <a:ext cx="10972800" cy="1507067"/>
          </a:xfrm>
        </p:spPr>
        <p:txBody>
          <a:bodyPr/>
          <a:lstStyle/>
          <a:p>
            <a:r>
              <a:rPr lang="he-IL" dirty="0"/>
              <a:t>דיון בדו"ח </a:t>
            </a:r>
            <a:r>
              <a:rPr lang="he-IL" dirty="0" err="1"/>
              <a:t>רוו"ה</a:t>
            </a:r>
            <a:r>
              <a:rPr lang="he-IL" dirty="0"/>
              <a:t> של משרד נסיעות "בגודל בינוני"</a:t>
            </a:r>
          </a:p>
        </p:txBody>
      </p:sp>
      <p:graphicFrame>
        <p:nvGraphicFramePr>
          <p:cNvPr id="6" name="מציין מיקום תוכן 5">
            <a:extLst>
              <a:ext uri="{FF2B5EF4-FFF2-40B4-BE49-F238E27FC236}">
                <a16:creationId xmlns:a16="http://schemas.microsoft.com/office/drawing/2014/main" id="{8DED1105-CB68-46C0-85D5-66E9AC2253E8}"/>
              </a:ext>
            </a:extLst>
          </p:cNvPr>
          <p:cNvGraphicFramePr>
            <a:graphicFrameLocks noGrp="1"/>
          </p:cNvGraphicFramePr>
          <p:nvPr>
            <p:ph idx="1"/>
            <p:extLst>
              <p:ext uri="{D42A27DB-BD31-4B8C-83A1-F6EECF244321}">
                <p14:modId xmlns:p14="http://schemas.microsoft.com/office/powerpoint/2010/main" val="2648011606"/>
              </p:ext>
            </p:extLst>
          </p:nvPr>
        </p:nvGraphicFramePr>
        <p:xfrm>
          <a:off x="684213" y="1924050"/>
          <a:ext cx="8534400" cy="3616325"/>
        </p:xfrm>
        <a:graphic>
          <a:graphicData uri="http://schemas.openxmlformats.org/drawingml/2006/chart">
            <c:chart xmlns:c="http://schemas.openxmlformats.org/drawingml/2006/chart" xmlns:r="http://schemas.openxmlformats.org/officeDocument/2006/relationships" r:id="rId2"/>
          </a:graphicData>
        </a:graphic>
      </p:graphicFrame>
      <p:sp>
        <p:nvSpPr>
          <p:cNvPr id="7" name="תיבת טקסט 6">
            <a:extLst>
              <a:ext uri="{FF2B5EF4-FFF2-40B4-BE49-F238E27FC236}">
                <a16:creationId xmlns:a16="http://schemas.microsoft.com/office/drawing/2014/main" id="{0E5DE7AE-3A8A-4B88-B71C-21394DAE8F8C}"/>
              </a:ext>
            </a:extLst>
          </p:cNvPr>
          <p:cNvSpPr txBox="1"/>
          <p:nvPr/>
        </p:nvSpPr>
        <p:spPr>
          <a:xfrm>
            <a:off x="1023582" y="3220872"/>
            <a:ext cx="2088107" cy="1631216"/>
          </a:xfrm>
          <a:prstGeom prst="rect">
            <a:avLst/>
          </a:prstGeom>
          <a:noFill/>
        </p:spPr>
        <p:txBody>
          <a:bodyPr wrap="square" rtlCol="1">
            <a:spAutoFit/>
          </a:bodyPr>
          <a:lstStyle/>
          <a:p>
            <a:pPr algn="ctr"/>
            <a:r>
              <a:rPr lang="he-IL" sz="2500" dirty="0"/>
              <a:t>"בינוני" -</a:t>
            </a:r>
          </a:p>
          <a:p>
            <a:pPr algn="ctr"/>
            <a:r>
              <a:rPr lang="he-IL" sz="2500" dirty="0"/>
              <a:t>מחזור שנתי של 3 מיליון דולר בשנה</a:t>
            </a:r>
          </a:p>
        </p:txBody>
      </p:sp>
      <p:sp>
        <p:nvSpPr>
          <p:cNvPr id="8" name="תיבת טקסט 7">
            <a:extLst>
              <a:ext uri="{FF2B5EF4-FFF2-40B4-BE49-F238E27FC236}">
                <a16:creationId xmlns:a16="http://schemas.microsoft.com/office/drawing/2014/main" id="{4C339BAE-D45A-4C62-9293-DED8C776CBEA}"/>
              </a:ext>
            </a:extLst>
          </p:cNvPr>
          <p:cNvSpPr txBox="1"/>
          <p:nvPr/>
        </p:nvSpPr>
        <p:spPr>
          <a:xfrm>
            <a:off x="6621439" y="3108964"/>
            <a:ext cx="2088107" cy="1246495"/>
          </a:xfrm>
          <a:prstGeom prst="rect">
            <a:avLst/>
          </a:prstGeom>
          <a:noFill/>
        </p:spPr>
        <p:txBody>
          <a:bodyPr wrap="square" rtlCol="1">
            <a:spAutoFit/>
          </a:bodyPr>
          <a:lstStyle/>
          <a:p>
            <a:pPr algn="ctr"/>
            <a:r>
              <a:rPr lang="he-IL" sz="2500" dirty="0"/>
              <a:t>סקירת מגמות</a:t>
            </a:r>
          </a:p>
          <a:p>
            <a:pPr algn="ctr"/>
            <a:r>
              <a:rPr lang="he-IL" sz="2500" dirty="0"/>
              <a:t>ושינויים</a:t>
            </a:r>
          </a:p>
          <a:p>
            <a:pPr algn="ctr"/>
            <a:r>
              <a:rPr lang="he-IL" sz="2500" dirty="0"/>
              <a:t>לאורך השנים</a:t>
            </a:r>
          </a:p>
        </p:txBody>
      </p:sp>
    </p:spTree>
    <p:extLst>
      <p:ext uri="{BB962C8B-B14F-4D97-AF65-F5344CB8AC3E}">
        <p14:creationId xmlns:p14="http://schemas.microsoft.com/office/powerpoint/2010/main" val="696861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313AE33F-D60A-4FE6-B292-B08505CC2EDA}"/>
              </a:ext>
            </a:extLst>
          </p:cNvPr>
          <p:cNvSpPr>
            <a:spLocks noGrp="1"/>
          </p:cNvSpPr>
          <p:nvPr>
            <p:ph type="title"/>
          </p:nvPr>
        </p:nvSpPr>
        <p:spPr>
          <a:xfrm>
            <a:off x="846772" y="382692"/>
            <a:ext cx="10849928" cy="1507067"/>
          </a:xfrm>
        </p:spPr>
        <p:txBody>
          <a:bodyPr/>
          <a:lstStyle/>
          <a:p>
            <a:pPr algn="ctr"/>
            <a:r>
              <a:rPr lang="he-IL" dirty="0"/>
              <a:t>הכנסות שנתיות צפויות ממחזור המכירות השנתי</a:t>
            </a:r>
          </a:p>
        </p:txBody>
      </p:sp>
      <p:pic>
        <p:nvPicPr>
          <p:cNvPr id="1026" name="Picture 2" descr="https://upload.wikimedia.org/wikipedia/commons/thumb/2/23/CVP-TC-Sales-PL-BEP.svg/240px-CVP-TC-Sales-PL-BEP.svg.png">
            <a:extLst>
              <a:ext uri="{FF2B5EF4-FFF2-40B4-BE49-F238E27FC236}">
                <a16:creationId xmlns:a16="http://schemas.microsoft.com/office/drawing/2014/main" id="{89DABA27-FCEC-4E9A-B709-F6761F10D2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28815" y="1756409"/>
            <a:ext cx="5134370" cy="417167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4106989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607BF61A-E23C-4681-A71E-0397735EE4DB}"/>
              </a:ext>
            </a:extLst>
          </p:cNvPr>
          <p:cNvSpPr>
            <a:spLocks noGrp="1"/>
          </p:cNvSpPr>
          <p:nvPr>
            <p:ph type="title"/>
          </p:nvPr>
        </p:nvSpPr>
        <p:spPr>
          <a:xfrm>
            <a:off x="1404593" y="0"/>
            <a:ext cx="7644335" cy="1507067"/>
          </a:xfrm>
        </p:spPr>
        <p:txBody>
          <a:bodyPr/>
          <a:lstStyle/>
          <a:p>
            <a:r>
              <a:rPr lang="he-IL" dirty="0"/>
              <a:t>הוצאות לשכר עובדים</a:t>
            </a:r>
          </a:p>
        </p:txBody>
      </p:sp>
      <p:graphicFrame>
        <p:nvGraphicFramePr>
          <p:cNvPr id="4" name="מציין מיקום תוכן 3">
            <a:extLst>
              <a:ext uri="{FF2B5EF4-FFF2-40B4-BE49-F238E27FC236}">
                <a16:creationId xmlns:a16="http://schemas.microsoft.com/office/drawing/2014/main" id="{60605077-36CA-40E0-A1BF-F2DE95AFE4EE}"/>
              </a:ext>
            </a:extLst>
          </p:cNvPr>
          <p:cNvGraphicFramePr>
            <a:graphicFrameLocks noGrp="1"/>
          </p:cNvGraphicFramePr>
          <p:nvPr>
            <p:ph idx="1"/>
            <p:extLst>
              <p:ext uri="{D42A27DB-BD31-4B8C-83A1-F6EECF244321}">
                <p14:modId xmlns:p14="http://schemas.microsoft.com/office/powerpoint/2010/main" val="3045815268"/>
              </p:ext>
            </p:extLst>
          </p:nvPr>
        </p:nvGraphicFramePr>
        <p:xfrm>
          <a:off x="406401" y="1696773"/>
          <a:ext cx="6718452" cy="3566160"/>
        </p:xfrm>
        <a:graphic>
          <a:graphicData uri="http://schemas.openxmlformats.org/drawingml/2006/table">
            <a:tbl>
              <a:tblPr rtl="1" firstRow="1" bandRow="1">
                <a:tableStyleId>{5C22544A-7EE6-4342-B048-85BDC9FD1C3A}</a:tableStyleId>
              </a:tblPr>
              <a:tblGrid>
                <a:gridCol w="3222156">
                  <a:extLst>
                    <a:ext uri="{9D8B030D-6E8A-4147-A177-3AD203B41FA5}">
                      <a16:colId xmlns:a16="http://schemas.microsoft.com/office/drawing/2014/main" val="297152645"/>
                    </a:ext>
                  </a:extLst>
                </a:gridCol>
                <a:gridCol w="1828800">
                  <a:extLst>
                    <a:ext uri="{9D8B030D-6E8A-4147-A177-3AD203B41FA5}">
                      <a16:colId xmlns:a16="http://schemas.microsoft.com/office/drawing/2014/main" val="130242406"/>
                    </a:ext>
                  </a:extLst>
                </a:gridCol>
                <a:gridCol w="1667496">
                  <a:extLst>
                    <a:ext uri="{9D8B030D-6E8A-4147-A177-3AD203B41FA5}">
                      <a16:colId xmlns:a16="http://schemas.microsoft.com/office/drawing/2014/main" val="1824383252"/>
                    </a:ext>
                  </a:extLst>
                </a:gridCol>
              </a:tblGrid>
              <a:tr h="348711">
                <a:tc>
                  <a:txBody>
                    <a:bodyPr/>
                    <a:lstStyle/>
                    <a:p>
                      <a:pPr algn="just" rtl="1"/>
                      <a:r>
                        <a:rPr lang="he-IL" dirty="0"/>
                        <a:t>ההוצאה</a:t>
                      </a:r>
                    </a:p>
                  </a:txBody>
                  <a:tcPr/>
                </a:tc>
                <a:tc>
                  <a:txBody>
                    <a:bodyPr/>
                    <a:lstStyle/>
                    <a:p>
                      <a:pPr algn="just" rtl="1"/>
                      <a:r>
                        <a:rPr lang="he-IL" dirty="0"/>
                        <a:t>ש"ח</a:t>
                      </a:r>
                    </a:p>
                  </a:txBody>
                  <a:tcPr/>
                </a:tc>
                <a:tc>
                  <a:txBody>
                    <a:bodyPr/>
                    <a:lstStyle/>
                    <a:p>
                      <a:pPr algn="just" rtl="1"/>
                      <a:r>
                        <a:rPr lang="he-IL" dirty="0"/>
                        <a:t>$</a:t>
                      </a:r>
                    </a:p>
                  </a:txBody>
                  <a:tcPr/>
                </a:tc>
                <a:extLst>
                  <a:ext uri="{0D108BD9-81ED-4DB2-BD59-A6C34878D82A}">
                    <a16:rowId xmlns:a16="http://schemas.microsoft.com/office/drawing/2014/main" val="1517071147"/>
                  </a:ext>
                </a:extLst>
              </a:tr>
              <a:tr h="348711">
                <a:tc>
                  <a:txBody>
                    <a:bodyPr/>
                    <a:lstStyle/>
                    <a:p>
                      <a:pPr rtl="1"/>
                      <a:r>
                        <a:rPr lang="he-IL" dirty="0"/>
                        <a:t>שכר עובדים (ברוטו)</a:t>
                      </a:r>
                    </a:p>
                  </a:txBody>
                  <a:tcPr/>
                </a:tc>
                <a:tc>
                  <a:txBody>
                    <a:bodyPr/>
                    <a:lstStyle/>
                    <a:p>
                      <a:pPr rtl="1"/>
                      <a:endParaRPr lang="he-IL"/>
                    </a:p>
                  </a:txBody>
                  <a:tcPr/>
                </a:tc>
                <a:tc>
                  <a:txBody>
                    <a:bodyPr/>
                    <a:lstStyle/>
                    <a:p>
                      <a:pPr rtl="1"/>
                      <a:endParaRPr lang="he-IL"/>
                    </a:p>
                  </a:txBody>
                  <a:tcPr/>
                </a:tc>
                <a:extLst>
                  <a:ext uri="{0D108BD9-81ED-4DB2-BD59-A6C34878D82A}">
                    <a16:rowId xmlns:a16="http://schemas.microsoft.com/office/drawing/2014/main" val="1862715542"/>
                  </a:ext>
                </a:extLst>
              </a:tr>
              <a:tr h="2665486">
                <a:tc>
                  <a:txBody>
                    <a:bodyPr/>
                    <a:lstStyle/>
                    <a:p>
                      <a:pPr rtl="1"/>
                      <a:r>
                        <a:rPr lang="he-IL" dirty="0"/>
                        <a:t>מנהל</a:t>
                      </a:r>
                    </a:p>
                    <a:p>
                      <a:pPr rtl="1"/>
                      <a:r>
                        <a:rPr lang="he-IL" dirty="0"/>
                        <a:t>2 פקידים (וותיקים)</a:t>
                      </a:r>
                    </a:p>
                    <a:p>
                      <a:pPr rtl="1"/>
                      <a:r>
                        <a:rPr lang="he-IL" dirty="0"/>
                        <a:t>½ משרה (מתחיל )</a:t>
                      </a:r>
                    </a:p>
                    <a:p>
                      <a:pPr rtl="1"/>
                      <a:r>
                        <a:rPr lang="he-IL" dirty="0"/>
                        <a:t>½ משרה </a:t>
                      </a:r>
                      <a:r>
                        <a:rPr lang="he-IL" dirty="0" err="1"/>
                        <a:t>הנהח"ש</a:t>
                      </a:r>
                      <a:endParaRPr lang="he-IL" dirty="0"/>
                    </a:p>
                    <a:p>
                      <a:pPr rtl="1"/>
                      <a:r>
                        <a:rPr lang="he-IL" dirty="0"/>
                        <a:t>הוצאות מעביד (+כ-25%)</a:t>
                      </a:r>
                    </a:p>
                    <a:p>
                      <a:pPr marL="0" marR="0" lvl="0" indent="0" algn="r" defTabSz="457200" rtl="1" eaLnBrk="1" fontAlgn="auto" latinLnBrk="0" hangingPunct="1">
                        <a:lnSpc>
                          <a:spcPct val="100000"/>
                        </a:lnSpc>
                        <a:spcBef>
                          <a:spcPts val="0"/>
                        </a:spcBef>
                        <a:spcAft>
                          <a:spcPts val="0"/>
                        </a:spcAft>
                        <a:buClrTx/>
                        <a:buSzTx/>
                        <a:buFontTx/>
                        <a:buNone/>
                        <a:tabLst/>
                        <a:defRPr/>
                      </a:pPr>
                      <a:r>
                        <a:rPr lang="he-IL" dirty="0"/>
                        <a:t>סך </a:t>
                      </a:r>
                      <a:r>
                        <a:rPr lang="he-IL" dirty="0" err="1"/>
                        <a:t>הכל</a:t>
                      </a:r>
                      <a:r>
                        <a:rPr lang="he-IL" dirty="0"/>
                        <a:t>  חודשי בש"ח</a:t>
                      </a:r>
                    </a:p>
                    <a:p>
                      <a:pPr rtl="1"/>
                      <a:endParaRPr lang="he-IL" dirty="0"/>
                    </a:p>
                    <a:p>
                      <a:pPr rtl="1"/>
                      <a:r>
                        <a:rPr lang="he-IL" dirty="0"/>
                        <a:t>שנתי בש"ח (*12)</a:t>
                      </a:r>
                    </a:p>
                    <a:p>
                      <a:pPr rtl="1"/>
                      <a:r>
                        <a:rPr lang="he-IL" dirty="0"/>
                        <a:t>שנתי ב-$,  1$=3.6 ₪ </a:t>
                      </a:r>
                    </a:p>
                    <a:p>
                      <a:pPr rtl="1"/>
                      <a:endParaRPr lang="he-IL" dirty="0"/>
                    </a:p>
                  </a:txBody>
                  <a:tcPr/>
                </a:tc>
                <a:tc>
                  <a:txBody>
                    <a:bodyPr/>
                    <a:lstStyle/>
                    <a:p>
                      <a:pPr rtl="1"/>
                      <a:endParaRPr lang="he-IL" dirty="0"/>
                    </a:p>
                  </a:txBody>
                  <a:tcPr/>
                </a:tc>
                <a:tc>
                  <a:txBody>
                    <a:bodyPr/>
                    <a:lstStyle/>
                    <a:p>
                      <a:pPr rtl="1"/>
                      <a:endParaRPr lang="he-IL" dirty="0"/>
                    </a:p>
                  </a:txBody>
                  <a:tcPr/>
                </a:tc>
                <a:extLst>
                  <a:ext uri="{0D108BD9-81ED-4DB2-BD59-A6C34878D82A}">
                    <a16:rowId xmlns:a16="http://schemas.microsoft.com/office/drawing/2014/main" val="2899834324"/>
                  </a:ext>
                </a:extLst>
              </a:tr>
            </a:tbl>
          </a:graphicData>
        </a:graphic>
      </p:graphicFrame>
      <p:graphicFrame>
        <p:nvGraphicFramePr>
          <p:cNvPr id="7" name="תרשים 6">
            <a:extLst>
              <a:ext uri="{FF2B5EF4-FFF2-40B4-BE49-F238E27FC236}">
                <a16:creationId xmlns:a16="http://schemas.microsoft.com/office/drawing/2014/main" id="{875BC0BF-A2BB-4989-B49E-7417F9897673}"/>
              </a:ext>
            </a:extLst>
          </p:cNvPr>
          <p:cNvGraphicFramePr/>
          <p:nvPr>
            <p:extLst>
              <p:ext uri="{D42A27DB-BD31-4B8C-83A1-F6EECF244321}">
                <p14:modId xmlns:p14="http://schemas.microsoft.com/office/powerpoint/2010/main" val="4139497057"/>
              </p:ext>
            </p:extLst>
          </p:nvPr>
        </p:nvGraphicFramePr>
        <p:xfrm>
          <a:off x="7721600" y="811106"/>
          <a:ext cx="4063999" cy="471017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987206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628A0635-4279-42FE-A9D0-A8CD3013A001}"/>
              </a:ext>
            </a:extLst>
          </p:cNvPr>
          <p:cNvSpPr>
            <a:spLocks noGrp="1"/>
          </p:cNvSpPr>
          <p:nvPr>
            <p:ph type="title"/>
          </p:nvPr>
        </p:nvSpPr>
        <p:spPr>
          <a:xfrm>
            <a:off x="401407" y="414953"/>
            <a:ext cx="8534400" cy="1507067"/>
          </a:xfrm>
        </p:spPr>
        <p:txBody>
          <a:bodyPr/>
          <a:lstStyle/>
          <a:p>
            <a:endParaRPr lang="he-IL"/>
          </a:p>
        </p:txBody>
      </p:sp>
      <p:pic>
        <p:nvPicPr>
          <p:cNvPr id="2050" name="Picture 2" descr="×ª××¦××ª ×ª××× × ×¢×××¨ âªTQMâ¬â">
            <a:extLst>
              <a:ext uri="{FF2B5EF4-FFF2-40B4-BE49-F238E27FC236}">
                <a16:creationId xmlns:a16="http://schemas.microsoft.com/office/drawing/2014/main" id="{E6D5FAEF-F5BC-4435-86AA-2DE25E4A3F2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76444" y="2370263"/>
            <a:ext cx="3092883" cy="2060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10599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A4CA1FDE-0801-44C6-B767-70AFE43BD420}"/>
              </a:ext>
            </a:extLst>
          </p:cNvPr>
          <p:cNvSpPr>
            <a:spLocks noGrp="1"/>
          </p:cNvSpPr>
          <p:nvPr>
            <p:ph type="title"/>
          </p:nvPr>
        </p:nvSpPr>
        <p:spPr>
          <a:xfrm>
            <a:off x="1655173" y="-131975"/>
            <a:ext cx="8534400" cy="1112363"/>
          </a:xfrm>
        </p:spPr>
        <p:txBody>
          <a:bodyPr/>
          <a:lstStyle/>
          <a:p>
            <a:r>
              <a:rPr lang="he-IL" dirty="0"/>
              <a:t>הוצאות שנתיות – קבועות ומשתנות</a:t>
            </a:r>
          </a:p>
        </p:txBody>
      </p:sp>
      <p:graphicFrame>
        <p:nvGraphicFramePr>
          <p:cNvPr id="5" name="מציין מיקום תוכן 4">
            <a:extLst>
              <a:ext uri="{FF2B5EF4-FFF2-40B4-BE49-F238E27FC236}">
                <a16:creationId xmlns:a16="http://schemas.microsoft.com/office/drawing/2014/main" id="{1E48671B-9B07-47E7-8638-4A972CA5B7CE}"/>
              </a:ext>
            </a:extLst>
          </p:cNvPr>
          <p:cNvGraphicFramePr>
            <a:graphicFrameLocks noGrp="1"/>
          </p:cNvGraphicFramePr>
          <p:nvPr>
            <p:ph idx="1"/>
            <p:extLst>
              <p:ext uri="{D42A27DB-BD31-4B8C-83A1-F6EECF244321}">
                <p14:modId xmlns:p14="http://schemas.microsoft.com/office/powerpoint/2010/main" val="171057521"/>
              </p:ext>
            </p:extLst>
          </p:nvPr>
        </p:nvGraphicFramePr>
        <p:xfrm>
          <a:off x="1466637" y="980388"/>
          <a:ext cx="8534400" cy="5191760"/>
        </p:xfrm>
        <a:graphic>
          <a:graphicData uri="http://schemas.openxmlformats.org/drawingml/2006/table">
            <a:tbl>
              <a:tblPr rtl="1" firstRow="1" bandRow="1">
                <a:tableStyleId>{5C22544A-7EE6-4342-B048-85BDC9FD1C3A}</a:tableStyleId>
              </a:tblPr>
              <a:tblGrid>
                <a:gridCol w="4985977">
                  <a:extLst>
                    <a:ext uri="{9D8B030D-6E8A-4147-A177-3AD203B41FA5}">
                      <a16:colId xmlns:a16="http://schemas.microsoft.com/office/drawing/2014/main" val="152779219"/>
                    </a:ext>
                  </a:extLst>
                </a:gridCol>
                <a:gridCol w="3548423">
                  <a:extLst>
                    <a:ext uri="{9D8B030D-6E8A-4147-A177-3AD203B41FA5}">
                      <a16:colId xmlns:a16="http://schemas.microsoft.com/office/drawing/2014/main" val="1962766395"/>
                    </a:ext>
                  </a:extLst>
                </a:gridCol>
              </a:tblGrid>
              <a:tr h="370840">
                <a:tc>
                  <a:txBody>
                    <a:bodyPr/>
                    <a:lstStyle/>
                    <a:p>
                      <a:pPr rtl="1"/>
                      <a:r>
                        <a:rPr lang="he-IL" dirty="0"/>
                        <a:t>הוצאה</a:t>
                      </a:r>
                    </a:p>
                  </a:txBody>
                  <a:tcPr/>
                </a:tc>
                <a:tc>
                  <a:txBody>
                    <a:bodyPr/>
                    <a:lstStyle/>
                    <a:p>
                      <a:pPr rtl="1"/>
                      <a:r>
                        <a:rPr lang="he-IL" dirty="0"/>
                        <a:t>הוצאה שנתית ב-$</a:t>
                      </a:r>
                    </a:p>
                  </a:txBody>
                  <a:tcPr/>
                </a:tc>
                <a:extLst>
                  <a:ext uri="{0D108BD9-81ED-4DB2-BD59-A6C34878D82A}">
                    <a16:rowId xmlns:a16="http://schemas.microsoft.com/office/drawing/2014/main" val="783357314"/>
                  </a:ext>
                </a:extLst>
              </a:tr>
              <a:tr h="370840">
                <a:tc>
                  <a:txBody>
                    <a:bodyPr/>
                    <a:lstStyle/>
                    <a:p>
                      <a:pPr rtl="1"/>
                      <a:r>
                        <a:rPr lang="he-IL" dirty="0"/>
                        <a:t>שכר דירה</a:t>
                      </a:r>
                    </a:p>
                  </a:txBody>
                  <a:tcPr/>
                </a:tc>
                <a:tc>
                  <a:txBody>
                    <a:bodyPr/>
                    <a:lstStyle/>
                    <a:p>
                      <a:pPr rtl="1"/>
                      <a:endParaRPr lang="he-IL" dirty="0"/>
                    </a:p>
                  </a:txBody>
                  <a:tcPr/>
                </a:tc>
                <a:extLst>
                  <a:ext uri="{0D108BD9-81ED-4DB2-BD59-A6C34878D82A}">
                    <a16:rowId xmlns:a16="http://schemas.microsoft.com/office/drawing/2014/main" val="3682633984"/>
                  </a:ext>
                </a:extLst>
              </a:tr>
              <a:tr h="370840">
                <a:tc>
                  <a:txBody>
                    <a:bodyPr/>
                    <a:lstStyle/>
                    <a:p>
                      <a:pPr rtl="1"/>
                      <a:r>
                        <a:rPr lang="he-IL" dirty="0"/>
                        <a:t>מים, חשמל, ארנונה</a:t>
                      </a:r>
                    </a:p>
                  </a:txBody>
                  <a:tcPr/>
                </a:tc>
                <a:tc>
                  <a:txBody>
                    <a:bodyPr/>
                    <a:lstStyle/>
                    <a:p>
                      <a:pPr rtl="1"/>
                      <a:endParaRPr lang="he-IL"/>
                    </a:p>
                  </a:txBody>
                  <a:tcPr/>
                </a:tc>
                <a:extLst>
                  <a:ext uri="{0D108BD9-81ED-4DB2-BD59-A6C34878D82A}">
                    <a16:rowId xmlns:a16="http://schemas.microsoft.com/office/drawing/2014/main" val="2777122543"/>
                  </a:ext>
                </a:extLst>
              </a:tr>
              <a:tr h="370840">
                <a:tc>
                  <a:txBody>
                    <a:bodyPr/>
                    <a:lstStyle/>
                    <a:p>
                      <a:r>
                        <a:rPr lang="he-IL" dirty="0"/>
                        <a:t>ביטוח (צד ג', אחריות מקצועית)</a:t>
                      </a:r>
                    </a:p>
                  </a:txBody>
                  <a:tcPr/>
                </a:tc>
                <a:tc>
                  <a:txBody>
                    <a:bodyPr/>
                    <a:lstStyle/>
                    <a:p>
                      <a:pPr rtl="1"/>
                      <a:endParaRPr lang="he-IL"/>
                    </a:p>
                  </a:txBody>
                  <a:tcPr/>
                </a:tc>
                <a:extLst>
                  <a:ext uri="{0D108BD9-81ED-4DB2-BD59-A6C34878D82A}">
                    <a16:rowId xmlns:a16="http://schemas.microsoft.com/office/drawing/2014/main" val="828246464"/>
                  </a:ext>
                </a:extLst>
              </a:tr>
              <a:tr h="370840">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lang="he-IL" dirty="0"/>
                        <a:t>ציוד משרדי, ניקיון, ק"ק, תיקונים, שיפוצים</a:t>
                      </a:r>
                    </a:p>
                  </a:txBody>
                  <a:tcPr/>
                </a:tc>
                <a:tc>
                  <a:txBody>
                    <a:bodyPr/>
                    <a:lstStyle/>
                    <a:p>
                      <a:pPr rtl="1"/>
                      <a:endParaRPr lang="he-IL"/>
                    </a:p>
                  </a:txBody>
                  <a:tcPr/>
                </a:tc>
                <a:extLst>
                  <a:ext uri="{0D108BD9-81ED-4DB2-BD59-A6C34878D82A}">
                    <a16:rowId xmlns:a16="http://schemas.microsoft.com/office/drawing/2014/main" val="659932372"/>
                  </a:ext>
                </a:extLst>
              </a:tr>
              <a:tr h="370840">
                <a:tc>
                  <a:txBody>
                    <a:bodyPr/>
                    <a:lstStyle/>
                    <a:p>
                      <a:pPr rtl="1"/>
                      <a:r>
                        <a:rPr lang="he-IL" dirty="0"/>
                        <a:t>תוכנות (</a:t>
                      </a:r>
                      <a:r>
                        <a:rPr lang="en-US" dirty="0"/>
                        <a:t>GDS</a:t>
                      </a:r>
                      <a:r>
                        <a:rPr lang="he-IL" dirty="0"/>
                        <a:t>, ניהול משרד, </a:t>
                      </a:r>
                      <a:r>
                        <a:rPr lang="en-US" dirty="0"/>
                        <a:t>LDS</a:t>
                      </a:r>
                      <a:r>
                        <a:rPr lang="he-IL" dirty="0"/>
                        <a:t>), תקשורת ואינטרנט</a:t>
                      </a:r>
                    </a:p>
                  </a:txBody>
                  <a:tcPr/>
                </a:tc>
                <a:tc>
                  <a:txBody>
                    <a:bodyPr/>
                    <a:lstStyle/>
                    <a:p>
                      <a:pPr rtl="1"/>
                      <a:endParaRPr lang="he-IL"/>
                    </a:p>
                  </a:txBody>
                  <a:tcPr/>
                </a:tc>
                <a:extLst>
                  <a:ext uri="{0D108BD9-81ED-4DB2-BD59-A6C34878D82A}">
                    <a16:rowId xmlns:a16="http://schemas.microsoft.com/office/drawing/2014/main" val="1927616563"/>
                  </a:ext>
                </a:extLst>
              </a:tr>
              <a:tr h="370840">
                <a:tc>
                  <a:txBody>
                    <a:bodyPr/>
                    <a:lstStyle/>
                    <a:p>
                      <a:pPr rtl="1"/>
                      <a:r>
                        <a:rPr lang="he-IL" dirty="0"/>
                        <a:t>בנק – עמלות, אשראי, ערבויות</a:t>
                      </a:r>
                    </a:p>
                  </a:txBody>
                  <a:tcPr/>
                </a:tc>
                <a:tc>
                  <a:txBody>
                    <a:bodyPr/>
                    <a:lstStyle/>
                    <a:p>
                      <a:pPr rtl="1"/>
                      <a:endParaRPr lang="he-IL"/>
                    </a:p>
                  </a:txBody>
                  <a:tcPr/>
                </a:tc>
                <a:extLst>
                  <a:ext uri="{0D108BD9-81ED-4DB2-BD59-A6C34878D82A}">
                    <a16:rowId xmlns:a16="http://schemas.microsoft.com/office/drawing/2014/main" val="2804943397"/>
                  </a:ext>
                </a:extLst>
              </a:tr>
              <a:tr h="370840">
                <a:tc>
                  <a:txBody>
                    <a:bodyPr/>
                    <a:lstStyle/>
                    <a:p>
                      <a:pPr rtl="1"/>
                      <a:r>
                        <a:rPr lang="he-IL" dirty="0"/>
                        <a:t>חברות כרטיסי אשראי</a:t>
                      </a:r>
                    </a:p>
                  </a:txBody>
                  <a:tcPr/>
                </a:tc>
                <a:tc>
                  <a:txBody>
                    <a:bodyPr/>
                    <a:lstStyle/>
                    <a:p>
                      <a:pPr rtl="1"/>
                      <a:endParaRPr lang="he-IL"/>
                    </a:p>
                  </a:txBody>
                  <a:tcPr/>
                </a:tc>
                <a:extLst>
                  <a:ext uri="{0D108BD9-81ED-4DB2-BD59-A6C34878D82A}">
                    <a16:rowId xmlns:a16="http://schemas.microsoft.com/office/drawing/2014/main" val="893633945"/>
                  </a:ext>
                </a:extLst>
              </a:tr>
              <a:tr h="370840">
                <a:tc>
                  <a:txBody>
                    <a:bodyPr/>
                    <a:lstStyle/>
                    <a:p>
                      <a:pPr rtl="1"/>
                      <a:r>
                        <a:rPr lang="he-IL" dirty="0"/>
                        <a:t>רו"ח, עו"ד</a:t>
                      </a:r>
                    </a:p>
                  </a:txBody>
                  <a:tcPr/>
                </a:tc>
                <a:tc>
                  <a:txBody>
                    <a:bodyPr/>
                    <a:lstStyle/>
                    <a:p>
                      <a:pPr rtl="1"/>
                      <a:endParaRPr lang="he-IL" dirty="0"/>
                    </a:p>
                  </a:txBody>
                  <a:tcPr/>
                </a:tc>
                <a:extLst>
                  <a:ext uri="{0D108BD9-81ED-4DB2-BD59-A6C34878D82A}">
                    <a16:rowId xmlns:a16="http://schemas.microsoft.com/office/drawing/2014/main" val="3359120272"/>
                  </a:ext>
                </a:extLst>
              </a:tr>
              <a:tr h="370840">
                <a:tc>
                  <a:txBody>
                    <a:bodyPr/>
                    <a:lstStyle/>
                    <a:p>
                      <a:pPr rtl="1"/>
                      <a:r>
                        <a:rPr lang="he-IL" dirty="0"/>
                        <a:t>פרסום</a:t>
                      </a:r>
                    </a:p>
                  </a:txBody>
                  <a:tcPr/>
                </a:tc>
                <a:tc>
                  <a:txBody>
                    <a:bodyPr/>
                    <a:lstStyle/>
                    <a:p>
                      <a:pPr rtl="1"/>
                      <a:endParaRPr lang="he-IL" dirty="0"/>
                    </a:p>
                  </a:txBody>
                  <a:tcPr/>
                </a:tc>
                <a:extLst>
                  <a:ext uri="{0D108BD9-81ED-4DB2-BD59-A6C34878D82A}">
                    <a16:rowId xmlns:a16="http://schemas.microsoft.com/office/drawing/2014/main" val="545137347"/>
                  </a:ext>
                </a:extLst>
              </a:tr>
              <a:tr h="370840">
                <a:tc>
                  <a:txBody>
                    <a:bodyPr/>
                    <a:lstStyle/>
                    <a:p>
                      <a:pPr rtl="1"/>
                      <a:r>
                        <a:rPr lang="he-IL" dirty="0"/>
                        <a:t>כנסים, נסיעות לימודים והשתלמויות</a:t>
                      </a:r>
                    </a:p>
                  </a:txBody>
                  <a:tcPr/>
                </a:tc>
                <a:tc>
                  <a:txBody>
                    <a:bodyPr/>
                    <a:lstStyle/>
                    <a:p>
                      <a:pPr rtl="1"/>
                      <a:endParaRPr lang="he-IL" dirty="0"/>
                    </a:p>
                  </a:txBody>
                  <a:tcPr/>
                </a:tc>
                <a:extLst>
                  <a:ext uri="{0D108BD9-81ED-4DB2-BD59-A6C34878D82A}">
                    <a16:rowId xmlns:a16="http://schemas.microsoft.com/office/drawing/2014/main" val="987158660"/>
                  </a:ext>
                </a:extLst>
              </a:tr>
              <a:tr h="370840">
                <a:tc>
                  <a:txBody>
                    <a:bodyPr/>
                    <a:lstStyle/>
                    <a:p>
                      <a:pPr rtl="1"/>
                      <a:r>
                        <a:rPr lang="he-IL" dirty="0"/>
                        <a:t>חובות אבודים....</a:t>
                      </a:r>
                    </a:p>
                  </a:txBody>
                  <a:tcPr/>
                </a:tc>
                <a:tc>
                  <a:txBody>
                    <a:bodyPr/>
                    <a:lstStyle/>
                    <a:p>
                      <a:pPr rtl="1"/>
                      <a:endParaRPr lang="he-IL" dirty="0"/>
                    </a:p>
                  </a:txBody>
                  <a:tcPr/>
                </a:tc>
                <a:extLst>
                  <a:ext uri="{0D108BD9-81ED-4DB2-BD59-A6C34878D82A}">
                    <a16:rowId xmlns:a16="http://schemas.microsoft.com/office/drawing/2014/main" val="3161009954"/>
                  </a:ext>
                </a:extLst>
              </a:tr>
              <a:tr h="370840">
                <a:tc>
                  <a:txBody>
                    <a:bodyPr/>
                    <a:lstStyle/>
                    <a:p>
                      <a:pPr rtl="1"/>
                      <a:r>
                        <a:rPr lang="he-IL" dirty="0"/>
                        <a:t>שכר עובדים</a:t>
                      </a:r>
                    </a:p>
                  </a:txBody>
                  <a:tcPr/>
                </a:tc>
                <a:tc>
                  <a:txBody>
                    <a:bodyPr/>
                    <a:lstStyle/>
                    <a:p>
                      <a:pPr rtl="1"/>
                      <a:endParaRPr lang="he-IL" dirty="0"/>
                    </a:p>
                  </a:txBody>
                  <a:tcPr/>
                </a:tc>
                <a:extLst>
                  <a:ext uri="{0D108BD9-81ED-4DB2-BD59-A6C34878D82A}">
                    <a16:rowId xmlns:a16="http://schemas.microsoft.com/office/drawing/2014/main" val="544662844"/>
                  </a:ext>
                </a:extLst>
              </a:tr>
              <a:tr h="370840">
                <a:tc>
                  <a:txBody>
                    <a:bodyPr/>
                    <a:lstStyle/>
                    <a:p>
                      <a:pPr marL="0" algn="r" defTabSz="457200" rtl="1" eaLnBrk="1" latinLnBrk="0" hangingPunct="1"/>
                      <a:r>
                        <a:rPr lang="he-IL" sz="1800" b="1" kern="1200" dirty="0">
                          <a:solidFill>
                            <a:schemeClr val="bg2">
                              <a:lumMod val="75000"/>
                            </a:schemeClr>
                          </a:solidFill>
                          <a:latin typeface="+mn-lt"/>
                          <a:ea typeface="+mn-ea"/>
                          <a:cs typeface="+mn-cs"/>
                        </a:rPr>
                        <a:t>סך </a:t>
                      </a:r>
                      <a:r>
                        <a:rPr lang="he-IL" sz="1800" b="1" kern="1200" dirty="0" err="1">
                          <a:solidFill>
                            <a:schemeClr val="bg2">
                              <a:lumMod val="75000"/>
                            </a:schemeClr>
                          </a:solidFill>
                          <a:latin typeface="+mn-lt"/>
                          <a:ea typeface="+mn-ea"/>
                          <a:cs typeface="+mn-cs"/>
                        </a:rPr>
                        <a:t>הכל</a:t>
                      </a:r>
                      <a:r>
                        <a:rPr lang="he-IL" sz="1800" b="1" kern="1200" dirty="0">
                          <a:solidFill>
                            <a:schemeClr val="bg2">
                              <a:lumMod val="75000"/>
                            </a:schemeClr>
                          </a:solidFill>
                          <a:latin typeface="+mn-lt"/>
                          <a:ea typeface="+mn-ea"/>
                          <a:cs typeface="+mn-cs"/>
                        </a:rPr>
                        <a:t> הוצאות שנתיות ב-$</a:t>
                      </a:r>
                    </a:p>
                  </a:txBody>
                  <a:tcPr/>
                </a:tc>
                <a:tc>
                  <a:txBody>
                    <a:bodyPr/>
                    <a:lstStyle/>
                    <a:p>
                      <a:pPr marL="0" algn="r" defTabSz="457200" rtl="1" eaLnBrk="1" latinLnBrk="0" hangingPunct="1"/>
                      <a:endParaRPr lang="he-IL" sz="1800" b="1" kern="1200" dirty="0">
                        <a:solidFill>
                          <a:schemeClr val="bg2">
                            <a:lumMod val="75000"/>
                          </a:schemeClr>
                        </a:solidFill>
                        <a:latin typeface="+mn-lt"/>
                        <a:ea typeface="+mn-ea"/>
                        <a:cs typeface="+mn-cs"/>
                      </a:endParaRPr>
                    </a:p>
                  </a:txBody>
                  <a:tcPr/>
                </a:tc>
                <a:extLst>
                  <a:ext uri="{0D108BD9-81ED-4DB2-BD59-A6C34878D82A}">
                    <a16:rowId xmlns:a16="http://schemas.microsoft.com/office/drawing/2014/main" val="13663956"/>
                  </a:ext>
                </a:extLst>
              </a:tr>
            </a:tbl>
          </a:graphicData>
        </a:graphic>
      </p:graphicFrame>
    </p:spTree>
    <p:extLst>
      <p:ext uri="{BB962C8B-B14F-4D97-AF65-F5344CB8AC3E}">
        <p14:creationId xmlns:p14="http://schemas.microsoft.com/office/powerpoint/2010/main" val="276161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B36F3587-FB3D-44D9-A2DC-EB882D03F262}"/>
              </a:ext>
            </a:extLst>
          </p:cNvPr>
          <p:cNvSpPr>
            <a:spLocks noGrp="1"/>
          </p:cNvSpPr>
          <p:nvPr>
            <p:ph type="title"/>
          </p:nvPr>
        </p:nvSpPr>
        <p:spPr>
          <a:xfrm>
            <a:off x="1164979" y="320685"/>
            <a:ext cx="8534400" cy="1507067"/>
          </a:xfrm>
        </p:spPr>
        <p:txBody>
          <a:bodyPr/>
          <a:lstStyle/>
          <a:p>
            <a:r>
              <a:rPr lang="he-IL" dirty="0"/>
              <a:t>רווח שולי</a:t>
            </a:r>
          </a:p>
        </p:txBody>
      </p:sp>
      <p:sp>
        <p:nvSpPr>
          <p:cNvPr id="3" name="מציין מיקום תוכן 2">
            <a:extLst>
              <a:ext uri="{FF2B5EF4-FFF2-40B4-BE49-F238E27FC236}">
                <a16:creationId xmlns:a16="http://schemas.microsoft.com/office/drawing/2014/main" id="{8A7BB740-54DC-4181-9B2F-BC83DB2B6573}"/>
              </a:ext>
            </a:extLst>
          </p:cNvPr>
          <p:cNvSpPr>
            <a:spLocks noGrp="1"/>
          </p:cNvSpPr>
          <p:nvPr>
            <p:ph idx="1"/>
          </p:nvPr>
        </p:nvSpPr>
        <p:spPr>
          <a:xfrm>
            <a:off x="1655173" y="1414982"/>
            <a:ext cx="8534400" cy="3615267"/>
          </a:xfrm>
        </p:spPr>
        <p:txBody>
          <a:bodyPr/>
          <a:lstStyle/>
          <a:p>
            <a:r>
              <a:rPr lang="he-IL" b="1" dirty="0"/>
              <a:t>סך הכנסות</a:t>
            </a:r>
          </a:p>
          <a:p>
            <a:r>
              <a:rPr lang="he-IL" b="1" dirty="0"/>
              <a:t>סך הוצאות</a:t>
            </a:r>
          </a:p>
          <a:p>
            <a:r>
              <a:rPr lang="he-IL" b="1" dirty="0"/>
              <a:t>רווחים לפני מס</a:t>
            </a:r>
          </a:p>
          <a:p>
            <a:r>
              <a:rPr lang="he-IL" b="1" dirty="0"/>
              <a:t>רווח שולי לאחר ניכוי מס</a:t>
            </a:r>
          </a:p>
          <a:p>
            <a:endParaRPr lang="he-IL" b="1" dirty="0"/>
          </a:p>
          <a:p>
            <a:r>
              <a:rPr lang="he-IL" b="1" dirty="0"/>
              <a:t>אחוז הרווח מהמחזור</a:t>
            </a:r>
          </a:p>
        </p:txBody>
      </p:sp>
    </p:spTree>
    <p:extLst>
      <p:ext uri="{BB962C8B-B14F-4D97-AF65-F5344CB8AC3E}">
        <p14:creationId xmlns:p14="http://schemas.microsoft.com/office/powerpoint/2010/main" val="619517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לבן 3">
            <a:extLst>
              <a:ext uri="{FF2B5EF4-FFF2-40B4-BE49-F238E27FC236}">
                <a16:creationId xmlns:a16="http://schemas.microsoft.com/office/drawing/2014/main" id="{7260674B-EC64-4A2C-908B-90774FE4719E}"/>
              </a:ext>
            </a:extLst>
          </p:cNvPr>
          <p:cNvSpPr/>
          <p:nvPr/>
        </p:nvSpPr>
        <p:spPr>
          <a:xfrm>
            <a:off x="2266950" y="2752725"/>
            <a:ext cx="8658225" cy="16879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highlight>
                <a:srgbClr val="FFFF00"/>
              </a:highlight>
            </a:endParaRPr>
          </a:p>
        </p:txBody>
      </p:sp>
      <p:sp>
        <p:nvSpPr>
          <p:cNvPr id="2" name="כותרת 1">
            <a:extLst>
              <a:ext uri="{FF2B5EF4-FFF2-40B4-BE49-F238E27FC236}">
                <a16:creationId xmlns:a16="http://schemas.microsoft.com/office/drawing/2014/main" id="{B5A9C387-EA2F-4569-90F6-667DB90770F5}"/>
              </a:ext>
            </a:extLst>
          </p:cNvPr>
          <p:cNvSpPr>
            <a:spLocks noGrp="1"/>
          </p:cNvSpPr>
          <p:nvPr>
            <p:ph type="title"/>
          </p:nvPr>
        </p:nvSpPr>
        <p:spPr>
          <a:xfrm>
            <a:off x="1828800" y="351061"/>
            <a:ext cx="9505950" cy="810989"/>
          </a:xfrm>
        </p:spPr>
        <p:txBody>
          <a:bodyPr/>
          <a:lstStyle/>
          <a:p>
            <a:r>
              <a:rPr lang="he-IL" dirty="0"/>
              <a:t>פרמטרים לבחינת אמצעי התשלום השונים</a:t>
            </a:r>
          </a:p>
        </p:txBody>
      </p:sp>
      <p:sp>
        <p:nvSpPr>
          <p:cNvPr id="3" name="מציין מיקום תוכן 2">
            <a:extLst>
              <a:ext uri="{FF2B5EF4-FFF2-40B4-BE49-F238E27FC236}">
                <a16:creationId xmlns:a16="http://schemas.microsoft.com/office/drawing/2014/main" id="{7C20C390-3E5D-4C34-B823-4DF4A746EC84}"/>
              </a:ext>
            </a:extLst>
          </p:cNvPr>
          <p:cNvSpPr>
            <a:spLocks noGrp="1"/>
          </p:cNvSpPr>
          <p:nvPr>
            <p:ph idx="1"/>
          </p:nvPr>
        </p:nvSpPr>
        <p:spPr>
          <a:xfrm>
            <a:off x="1019175" y="1457324"/>
            <a:ext cx="10448925" cy="4613047"/>
          </a:xfrm>
        </p:spPr>
        <p:txBody>
          <a:bodyPr>
            <a:normAutofit fontScale="92500" lnSpcReduction="10000"/>
          </a:bodyPr>
          <a:lstStyle/>
          <a:p>
            <a:pPr marL="0" indent="0">
              <a:buNone/>
            </a:pPr>
            <a:r>
              <a:rPr lang="he-IL" sz="2400" b="1" dirty="0">
                <a:solidFill>
                  <a:srgbClr val="FF0000"/>
                </a:solidFill>
              </a:rPr>
              <a:t>1. </a:t>
            </a:r>
            <a:r>
              <a:rPr lang="he-IL" sz="2400" b="1" dirty="0"/>
              <a:t>האם כספו של הלקוח הוצמד למטבע העסקה ביום גביית התשלום</a:t>
            </a:r>
          </a:p>
          <a:p>
            <a:pPr marL="0" indent="0">
              <a:buNone/>
            </a:pPr>
            <a:r>
              <a:rPr lang="he-IL" dirty="0"/>
              <a:t>חשבונות בנק נפוצים במשרדי הנסיעות (דולר, אירו, ₪)</a:t>
            </a:r>
          </a:p>
          <a:p>
            <a:pPr marL="0" indent="0">
              <a:buNone/>
            </a:pPr>
            <a:r>
              <a:rPr lang="he-IL" dirty="0"/>
              <a:t>שערי מטבע החוץ המקובלים בישראל</a:t>
            </a:r>
          </a:p>
          <a:p>
            <a:pPr marL="0" indent="0">
              <a:buNone/>
            </a:pPr>
            <a:endParaRPr lang="he-IL" b="1" dirty="0">
              <a:solidFill>
                <a:schemeClr val="tx1"/>
              </a:solidFill>
            </a:endParaRPr>
          </a:p>
          <a:p>
            <a:pPr marL="0" indent="0">
              <a:buNone/>
            </a:pPr>
            <a:r>
              <a:rPr lang="he-IL" b="1" dirty="0">
                <a:solidFill>
                  <a:schemeClr val="tx1"/>
                </a:solidFill>
              </a:rPr>
              <a:t>        בנקנוט מכירה        </a:t>
            </a:r>
            <a:r>
              <a:rPr lang="he-IL" b="1" dirty="0" err="1">
                <a:solidFill>
                  <a:schemeClr val="tx1"/>
                </a:solidFill>
              </a:rPr>
              <a:t>הו"ה</a:t>
            </a:r>
            <a:r>
              <a:rPr lang="he-IL" b="1" dirty="0">
                <a:solidFill>
                  <a:schemeClr val="tx1"/>
                </a:solidFill>
              </a:rPr>
              <a:t> מכירה        יציג         </a:t>
            </a:r>
            <a:r>
              <a:rPr lang="he-IL" b="1" dirty="0" err="1">
                <a:solidFill>
                  <a:schemeClr val="tx1"/>
                </a:solidFill>
              </a:rPr>
              <a:t>הו"ה</a:t>
            </a:r>
            <a:r>
              <a:rPr lang="he-IL" b="1" dirty="0">
                <a:solidFill>
                  <a:schemeClr val="tx1"/>
                </a:solidFill>
              </a:rPr>
              <a:t> קניה             בנקנוט קניה</a:t>
            </a:r>
            <a:br>
              <a:rPr lang="en-US" b="1" dirty="0">
                <a:solidFill>
                  <a:schemeClr val="tx1"/>
                </a:solidFill>
              </a:rPr>
            </a:br>
            <a:endParaRPr lang="he-IL" b="1" dirty="0">
              <a:solidFill>
                <a:schemeClr val="tx1"/>
              </a:solidFill>
            </a:endParaRPr>
          </a:p>
          <a:p>
            <a:pPr marL="777240" lvl="3" indent="0">
              <a:buNone/>
            </a:pPr>
            <a:r>
              <a:rPr lang="he-IL" sz="1900" b="1" dirty="0">
                <a:solidFill>
                  <a:schemeClr val="tx1"/>
                </a:solidFill>
                <a:highlight>
                  <a:srgbClr val="FFFF00"/>
                </a:highlight>
              </a:rPr>
              <a:t>הגבוה ביותר                                     ממוצע                                      הנמוך ביותר        </a:t>
            </a:r>
          </a:p>
          <a:p>
            <a:pPr marL="0" indent="0">
              <a:buNone/>
            </a:pPr>
            <a:endParaRPr lang="he-IL" dirty="0"/>
          </a:p>
          <a:p>
            <a:pPr marL="0" indent="0">
              <a:buNone/>
            </a:pPr>
            <a:endParaRPr lang="he-IL" sz="2400" b="1" dirty="0"/>
          </a:p>
          <a:p>
            <a:pPr marL="0" indent="0">
              <a:buNone/>
            </a:pPr>
            <a:r>
              <a:rPr lang="he-IL" sz="2400" b="1" dirty="0">
                <a:solidFill>
                  <a:srgbClr val="FF0000"/>
                </a:solidFill>
              </a:rPr>
              <a:t>2. </a:t>
            </a:r>
            <a:r>
              <a:rPr lang="he-IL" sz="2400" b="1" dirty="0"/>
              <a:t>האם המשרד העניק אשראי ללקוח (האם המשרד שילם לספק טרם גבה התשלום במלואו מהלקוח?)</a:t>
            </a:r>
          </a:p>
          <a:p>
            <a:pPr marL="0" indent="0">
              <a:buNone/>
            </a:pPr>
            <a:r>
              <a:rPr lang="he-IL" dirty="0"/>
              <a:t>תשלום לספקים בדרך כלל: שוטף +15</a:t>
            </a:r>
          </a:p>
        </p:txBody>
      </p:sp>
    </p:spTree>
    <p:extLst>
      <p:ext uri="{BB962C8B-B14F-4D97-AF65-F5344CB8AC3E}">
        <p14:creationId xmlns:p14="http://schemas.microsoft.com/office/powerpoint/2010/main" val="1887967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9B0EFADE-5511-47CA-9EF5-A231145A8761}"/>
              </a:ext>
            </a:extLst>
          </p:cNvPr>
          <p:cNvSpPr>
            <a:spLocks noGrp="1"/>
          </p:cNvSpPr>
          <p:nvPr>
            <p:ph type="title"/>
          </p:nvPr>
        </p:nvSpPr>
        <p:spPr>
          <a:xfrm>
            <a:off x="2954117" y="181348"/>
            <a:ext cx="8534400" cy="1507067"/>
          </a:xfrm>
        </p:spPr>
        <p:txBody>
          <a:bodyPr/>
          <a:lstStyle/>
          <a:p>
            <a:r>
              <a:rPr lang="he-IL" dirty="0"/>
              <a:t>קבלת תשלומים מלקוחות</a:t>
            </a:r>
          </a:p>
        </p:txBody>
      </p:sp>
      <p:sp>
        <p:nvSpPr>
          <p:cNvPr id="3" name="מציין מיקום תוכן 2">
            <a:extLst>
              <a:ext uri="{FF2B5EF4-FFF2-40B4-BE49-F238E27FC236}">
                <a16:creationId xmlns:a16="http://schemas.microsoft.com/office/drawing/2014/main" id="{8E040F1D-3AC1-4DFD-895A-1794E7034B14}"/>
              </a:ext>
            </a:extLst>
          </p:cNvPr>
          <p:cNvSpPr>
            <a:spLocks noGrp="1"/>
          </p:cNvSpPr>
          <p:nvPr>
            <p:ph idx="1"/>
          </p:nvPr>
        </p:nvSpPr>
        <p:spPr>
          <a:xfrm>
            <a:off x="9239421" y="2508715"/>
            <a:ext cx="2018104" cy="3615267"/>
          </a:xfrm>
        </p:spPr>
        <p:txBody>
          <a:bodyPr>
            <a:normAutofit/>
          </a:bodyPr>
          <a:lstStyle/>
          <a:p>
            <a:pPr marL="0" indent="0">
              <a:buNone/>
            </a:pPr>
            <a:r>
              <a:rPr lang="he-IL" sz="4000" dirty="0"/>
              <a:t>מזומן</a:t>
            </a:r>
          </a:p>
        </p:txBody>
      </p:sp>
      <p:sp>
        <p:nvSpPr>
          <p:cNvPr id="4" name="מציין מיקום תוכן 2">
            <a:extLst>
              <a:ext uri="{FF2B5EF4-FFF2-40B4-BE49-F238E27FC236}">
                <a16:creationId xmlns:a16="http://schemas.microsoft.com/office/drawing/2014/main" id="{615BC554-97CC-44FE-AA91-434F6281BD8D}"/>
              </a:ext>
            </a:extLst>
          </p:cNvPr>
          <p:cNvSpPr txBox="1">
            <a:spLocks/>
          </p:cNvSpPr>
          <p:nvPr/>
        </p:nvSpPr>
        <p:spPr>
          <a:xfrm>
            <a:off x="6212265" y="2618294"/>
            <a:ext cx="2018104" cy="3615267"/>
          </a:xfrm>
          <a:prstGeom prst="rect">
            <a:avLst/>
          </a:prstGeom>
        </p:spPr>
        <p:txBody>
          <a:bodyPr vert="horz" lIns="91440" tIns="45720" rIns="91440" bIns="45720" rtlCol="0" anchor="ctr">
            <a:normAutofit/>
          </a:bodyPr>
          <a:lstStyle>
            <a:lvl1pPr marL="2857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buNone/>
            </a:pPr>
            <a:r>
              <a:rPr lang="he-IL" sz="2800" dirty="0"/>
              <a:t>₪</a:t>
            </a:r>
          </a:p>
          <a:p>
            <a:pPr marL="0" indent="0">
              <a:buNone/>
            </a:pPr>
            <a:endParaRPr lang="he-IL" sz="2800" dirty="0"/>
          </a:p>
          <a:p>
            <a:pPr marL="0" indent="0">
              <a:buNone/>
            </a:pPr>
            <a:r>
              <a:rPr lang="he-IL" sz="2800" dirty="0"/>
              <a:t>$ או אירו</a:t>
            </a:r>
          </a:p>
          <a:p>
            <a:pPr marL="0" indent="0">
              <a:buNone/>
            </a:pPr>
            <a:endParaRPr lang="he-IL" sz="2800" dirty="0"/>
          </a:p>
          <a:p>
            <a:pPr marL="0" indent="0">
              <a:buNone/>
            </a:pPr>
            <a:r>
              <a:rPr lang="he-IL" sz="2800" dirty="0"/>
              <a:t>מטבע זר אחר</a:t>
            </a:r>
          </a:p>
        </p:txBody>
      </p:sp>
      <p:sp>
        <p:nvSpPr>
          <p:cNvPr id="5" name="תיבת טקסט 4">
            <a:extLst>
              <a:ext uri="{FF2B5EF4-FFF2-40B4-BE49-F238E27FC236}">
                <a16:creationId xmlns:a16="http://schemas.microsoft.com/office/drawing/2014/main" id="{C856D1A6-2127-487F-9063-24DE582D54BC}"/>
              </a:ext>
            </a:extLst>
          </p:cNvPr>
          <p:cNvSpPr txBox="1"/>
          <p:nvPr/>
        </p:nvSpPr>
        <p:spPr>
          <a:xfrm>
            <a:off x="518474" y="2735459"/>
            <a:ext cx="5411757" cy="3108543"/>
          </a:xfrm>
          <a:prstGeom prst="rect">
            <a:avLst/>
          </a:prstGeom>
          <a:noFill/>
        </p:spPr>
        <p:txBody>
          <a:bodyPr wrap="square" rtlCol="1">
            <a:spAutoFit/>
          </a:bodyPr>
          <a:lstStyle/>
          <a:p>
            <a:pPr algn="r"/>
            <a:r>
              <a:rPr lang="he-IL" sz="2000" dirty="0"/>
              <a:t>יתרונות:  1    2       חסרונות:    זיופים</a:t>
            </a:r>
          </a:p>
          <a:p>
            <a:pPr algn="r"/>
            <a:endParaRPr lang="he-IL" sz="2000" dirty="0"/>
          </a:p>
          <a:p>
            <a:pPr algn="r"/>
            <a:endParaRPr lang="he-IL" sz="2000" dirty="0"/>
          </a:p>
          <a:p>
            <a:pPr algn="r"/>
            <a:endParaRPr lang="he-IL" sz="2000" dirty="0"/>
          </a:p>
          <a:p>
            <a:pPr algn="r"/>
            <a:r>
              <a:rPr lang="he-IL" sz="2000" dirty="0"/>
              <a:t>יתרונות:  1    2      חסרונות:  </a:t>
            </a:r>
            <a:r>
              <a:rPr lang="he-IL" sz="3600" dirty="0"/>
              <a:t>זיופים</a:t>
            </a:r>
          </a:p>
          <a:p>
            <a:pPr algn="r"/>
            <a:endParaRPr lang="he-IL" sz="2000" dirty="0"/>
          </a:p>
          <a:p>
            <a:pPr algn="r"/>
            <a:endParaRPr lang="he-IL" sz="2000" dirty="0"/>
          </a:p>
          <a:p>
            <a:pPr algn="r"/>
            <a:endParaRPr lang="he-IL" sz="2000" dirty="0"/>
          </a:p>
          <a:p>
            <a:pPr algn="r"/>
            <a:r>
              <a:rPr lang="he-IL" sz="2000" dirty="0"/>
              <a:t>יתרונות:  1???  2   חסרונות: זיופים, הכרות, המרה</a:t>
            </a:r>
          </a:p>
        </p:txBody>
      </p:sp>
      <p:sp>
        <p:nvSpPr>
          <p:cNvPr id="6" name="חץ: שמאלה 5">
            <a:extLst>
              <a:ext uri="{FF2B5EF4-FFF2-40B4-BE49-F238E27FC236}">
                <a16:creationId xmlns:a16="http://schemas.microsoft.com/office/drawing/2014/main" id="{6674C44C-DCDC-442A-984D-6116D4881F6A}"/>
              </a:ext>
            </a:extLst>
          </p:cNvPr>
          <p:cNvSpPr/>
          <p:nvPr/>
        </p:nvSpPr>
        <p:spPr>
          <a:xfrm rot="2322966">
            <a:off x="8206465" y="3367405"/>
            <a:ext cx="1451818" cy="433633"/>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7" name="חץ: שמאלה 6">
            <a:extLst>
              <a:ext uri="{FF2B5EF4-FFF2-40B4-BE49-F238E27FC236}">
                <a16:creationId xmlns:a16="http://schemas.microsoft.com/office/drawing/2014/main" id="{9B4EAEB7-D16F-435C-BE89-6833800F34B6}"/>
              </a:ext>
            </a:extLst>
          </p:cNvPr>
          <p:cNvSpPr/>
          <p:nvPr/>
        </p:nvSpPr>
        <p:spPr>
          <a:xfrm rot="189339">
            <a:off x="8241231" y="4187476"/>
            <a:ext cx="1415027" cy="433633"/>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חץ: שמאלה 7">
            <a:extLst>
              <a:ext uri="{FF2B5EF4-FFF2-40B4-BE49-F238E27FC236}">
                <a16:creationId xmlns:a16="http://schemas.microsoft.com/office/drawing/2014/main" id="{95C7914A-9E3F-4F78-A193-E0E1717FB756}"/>
              </a:ext>
            </a:extLst>
          </p:cNvPr>
          <p:cNvSpPr/>
          <p:nvPr/>
        </p:nvSpPr>
        <p:spPr>
          <a:xfrm rot="19857297">
            <a:off x="8481884" y="5012402"/>
            <a:ext cx="1420759" cy="433633"/>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תיבת טקסט 8">
            <a:extLst>
              <a:ext uri="{FF2B5EF4-FFF2-40B4-BE49-F238E27FC236}">
                <a16:creationId xmlns:a16="http://schemas.microsoft.com/office/drawing/2014/main" id="{81C3D3F3-2AD7-49A6-9847-539E4008613F}"/>
              </a:ext>
            </a:extLst>
          </p:cNvPr>
          <p:cNvSpPr txBox="1"/>
          <p:nvPr/>
        </p:nvSpPr>
        <p:spPr>
          <a:xfrm>
            <a:off x="714374" y="1524000"/>
            <a:ext cx="6562726" cy="923330"/>
          </a:xfrm>
          <a:prstGeom prst="rect">
            <a:avLst/>
          </a:prstGeom>
          <a:noFill/>
        </p:spPr>
        <p:txBody>
          <a:bodyPr wrap="square" rtlCol="1">
            <a:spAutoFit/>
          </a:bodyPr>
          <a:lstStyle/>
          <a:p>
            <a:pPr marL="342900" indent="-342900" algn="r" rtl="1">
              <a:buAutoNum type="arabicPeriod"/>
            </a:pPr>
            <a:r>
              <a:rPr lang="he-IL" dirty="0"/>
              <a:t>האם כספו של הלקוח הוצמד למטבע העסקה ביום גביית התשלום</a:t>
            </a:r>
          </a:p>
          <a:p>
            <a:pPr marL="342900" indent="-342900" algn="r" rtl="1">
              <a:buAutoNum type="arabicPeriod"/>
            </a:pPr>
            <a:r>
              <a:rPr lang="he-IL" dirty="0"/>
              <a:t>האם המשרד העניק אשראי ללקוח</a:t>
            </a:r>
          </a:p>
          <a:p>
            <a:pPr algn="r" rtl="1"/>
            <a:endParaRPr lang="he-IL" dirty="0"/>
          </a:p>
        </p:txBody>
      </p:sp>
    </p:spTree>
    <p:extLst>
      <p:ext uri="{BB962C8B-B14F-4D97-AF65-F5344CB8AC3E}">
        <p14:creationId xmlns:p14="http://schemas.microsoft.com/office/powerpoint/2010/main" val="1703046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Lst>
  </p:timing>
</p:sld>
</file>

<file path=ppt/theme/theme1.xml><?xml version="1.0" encoding="utf-8"?>
<a:theme xmlns:a="http://schemas.openxmlformats.org/drawingml/2006/main" name="בסיס">
  <a:themeElements>
    <a:clrScheme name="בסיס">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בסיס">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בסיס">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TM03457444[[fn=בסיס]]</Template>
  <TotalTime>12163</TotalTime>
  <Words>760</Words>
  <Application>Microsoft Office PowerPoint</Application>
  <PresentationFormat>מסך רחב</PresentationFormat>
  <Paragraphs>180</Paragraphs>
  <Slides>18</Slides>
  <Notes>0</Notes>
  <HiddenSlides>0</HiddenSlides>
  <MMClips>0</MMClips>
  <ScaleCrop>false</ScaleCrop>
  <HeadingPairs>
    <vt:vector size="6" baseType="variant">
      <vt:variant>
        <vt:lpstr>גופנים בשימוש</vt:lpstr>
      </vt:variant>
      <vt:variant>
        <vt:i4>3</vt:i4>
      </vt:variant>
      <vt:variant>
        <vt:lpstr>ערכת נושא</vt:lpstr>
      </vt:variant>
      <vt:variant>
        <vt:i4>1</vt:i4>
      </vt:variant>
      <vt:variant>
        <vt:lpstr>כותרות שקופיות</vt:lpstr>
      </vt:variant>
      <vt:variant>
        <vt:i4>18</vt:i4>
      </vt:variant>
    </vt:vector>
  </HeadingPairs>
  <TitlesOfParts>
    <vt:vector size="22" baseType="lpstr">
      <vt:lpstr>Arial</vt:lpstr>
      <vt:lpstr>Corbel</vt:lpstr>
      <vt:lpstr>Wingdings 3</vt:lpstr>
      <vt:lpstr>בסיס</vt:lpstr>
      <vt:lpstr>היבטים עסקיים לעבודה בסוכנות נסיעות</vt:lpstr>
      <vt:lpstr>דיון בדו"ח רוו"ה של משרד נסיעות "בגודל בינוני"</vt:lpstr>
      <vt:lpstr>הכנסות שנתיות צפויות ממחזור המכירות השנתי</vt:lpstr>
      <vt:lpstr>הוצאות לשכר עובדים</vt:lpstr>
      <vt:lpstr>מצגת של PowerPoint‏</vt:lpstr>
      <vt:lpstr>הוצאות שנתיות – קבועות ומשתנות</vt:lpstr>
      <vt:lpstr>רווח שולי</vt:lpstr>
      <vt:lpstr>פרמטרים לבחינת אמצעי התשלום השונים</vt:lpstr>
      <vt:lpstr>קבלת תשלומים מלקוחות</vt:lpstr>
      <vt:lpstr>החוק לצמצום השימוש במזומן </vt:lpstr>
      <vt:lpstr>קבלת תשלומים מלקוחות</vt:lpstr>
      <vt:lpstr>קבלת תשלומים מלקוחות</vt:lpstr>
      <vt:lpstr>קבלת תשלומים מלקוחות</vt:lpstr>
      <vt:lpstr>תשלום לספקים</vt:lpstr>
      <vt:lpstr>מצגת של PowerPoint‏</vt:lpstr>
      <vt:lpstr>מצגת של PowerPoint‏</vt:lpstr>
      <vt:lpstr>חישוב מע"מ על פי סוג העסקה</vt:lpstr>
      <vt:lpstr>דוגמאות</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היבטים עסקיים לעבודה בסוכנות נסיעות</dc:title>
  <dc:creator>edna brodai</dc:creator>
  <cp:lastModifiedBy>edna brodai</cp:lastModifiedBy>
  <cp:revision>49</cp:revision>
  <dcterms:created xsi:type="dcterms:W3CDTF">2019-07-13T15:03:25Z</dcterms:created>
  <dcterms:modified xsi:type="dcterms:W3CDTF">2020-08-13T16:43:25Z</dcterms:modified>
</cp:coreProperties>
</file>